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313" r:id="rId2"/>
    <p:sldId id="381" r:id="rId3"/>
    <p:sldId id="314" r:id="rId4"/>
    <p:sldId id="319" r:id="rId5"/>
    <p:sldId id="320" r:id="rId6"/>
    <p:sldId id="321" r:id="rId7"/>
    <p:sldId id="322" r:id="rId8"/>
    <p:sldId id="323" r:id="rId9"/>
    <p:sldId id="326" r:id="rId10"/>
    <p:sldId id="327" r:id="rId11"/>
    <p:sldId id="330" r:id="rId12"/>
    <p:sldId id="331" r:id="rId13"/>
    <p:sldId id="332" r:id="rId14"/>
    <p:sldId id="333" r:id="rId15"/>
    <p:sldId id="334" r:id="rId16"/>
    <p:sldId id="335" r:id="rId17"/>
    <p:sldId id="382" r:id="rId18"/>
    <p:sldId id="328" r:id="rId19"/>
    <p:sldId id="329" r:id="rId20"/>
    <p:sldId id="324" r:id="rId21"/>
    <p:sldId id="325" r:id="rId22"/>
    <p:sldId id="336" r:id="rId23"/>
    <p:sldId id="337" r:id="rId24"/>
    <p:sldId id="338" r:id="rId25"/>
    <p:sldId id="339" r:id="rId26"/>
    <p:sldId id="340" r:id="rId27"/>
    <p:sldId id="341" r:id="rId28"/>
    <p:sldId id="342" r:id="rId29"/>
    <p:sldId id="343" r:id="rId30"/>
    <p:sldId id="383" r:id="rId31"/>
    <p:sldId id="344" r:id="rId32"/>
    <p:sldId id="345" r:id="rId33"/>
    <p:sldId id="346" r:id="rId34"/>
    <p:sldId id="347" r:id="rId35"/>
    <p:sldId id="348" r:id="rId36"/>
    <p:sldId id="349" r:id="rId37"/>
    <p:sldId id="350" r:id="rId38"/>
    <p:sldId id="351" r:id="rId39"/>
    <p:sldId id="352" r:id="rId40"/>
    <p:sldId id="353" r:id="rId41"/>
    <p:sldId id="354" r:id="rId42"/>
    <p:sldId id="355" r:id="rId43"/>
    <p:sldId id="356" r:id="rId44"/>
    <p:sldId id="357" r:id="rId45"/>
    <p:sldId id="361" r:id="rId46"/>
    <p:sldId id="362" r:id="rId47"/>
    <p:sldId id="363" r:id="rId48"/>
    <p:sldId id="358" r:id="rId49"/>
    <p:sldId id="359" r:id="rId50"/>
    <p:sldId id="360" r:id="rId51"/>
    <p:sldId id="364" r:id="rId52"/>
    <p:sldId id="365" r:id="rId53"/>
    <p:sldId id="366" r:id="rId54"/>
    <p:sldId id="367" r:id="rId55"/>
    <p:sldId id="368" r:id="rId56"/>
    <p:sldId id="369" r:id="rId57"/>
    <p:sldId id="370" r:id="rId58"/>
    <p:sldId id="371" r:id="rId59"/>
    <p:sldId id="372" r:id="rId60"/>
    <p:sldId id="373" r:id="rId61"/>
    <p:sldId id="374" r:id="rId62"/>
    <p:sldId id="375" r:id="rId63"/>
    <p:sldId id="376" r:id="rId64"/>
    <p:sldId id="377" r:id="rId65"/>
    <p:sldId id="378" r:id="rId66"/>
    <p:sldId id="379" r:id="rId67"/>
    <p:sldId id="380" r:id="rId6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7273" autoAdjust="0"/>
  </p:normalViewPr>
  <p:slideViewPr>
    <p:cSldViewPr snapToGrid="0">
      <p:cViewPr varScale="1">
        <p:scale>
          <a:sx n="48" d="100"/>
          <a:sy n="48" d="100"/>
        </p:scale>
        <p:origin x="909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970C62-6734-43EF-B3B9-F6D42832F587}" type="datetimeFigureOut">
              <a:rPr lang="zh-TW" altLang="en-US" smtClean="0"/>
              <a:t>2020/10/11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02B00C-85A7-4B20-8DA7-8FC5E5BFDA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6917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buntu.com/server/livepatch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iki.ubuntuusers.de/Ubuntu_One/" TargetMode="External"/><Relationship Id="rId4" Type="http://schemas.openxmlformats.org/officeDocument/2006/relationships/hyperlink" Target="https://wiki.ubuntuusers.de/Kernel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ubuntu-20.04.1-desktop-amd64.iso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2B00C-85A7-4B20-8DA7-8FC5E5BFDAEA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6482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ubuntu-20.04.1-desktop-amd64.iso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2B00C-85A7-4B20-8DA7-8FC5E5BFDAEA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0374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2B00C-85A7-4B20-8DA7-8FC5E5BFDAEA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7867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[Normal installation]</a:t>
            </a:r>
          </a:p>
          <a:p>
            <a:r>
              <a:rPr lang="en-US" altLang="zh-TW" dirty="0" smtClean="0"/>
              <a:t>[Install third-party software for graphics and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hardware and additional media formats]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2B00C-85A7-4B20-8DA7-8FC5E5BFDAEA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5234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[Erase disk and install Ubuntu]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2B00C-85A7-4B20-8DA7-8FC5E5BFDAEA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8295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Taiwan Time(Taiwan)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2B00C-85A7-4B20-8DA7-8FC5E5BFDAEA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5826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輸入內容後，按</a:t>
            </a:r>
            <a:r>
              <a:rPr lang="en-US" altLang="zh-TW" dirty="0" smtClean="0"/>
              <a:t>Tab </a:t>
            </a:r>
            <a:r>
              <a:rPr lang="zh-TW" altLang="en-US" dirty="0" smtClean="0"/>
              <a:t>鍵；跳下一欄繼續輸入</a:t>
            </a:r>
            <a:r>
              <a:rPr lang="en-US" altLang="zh-TW" dirty="0" smtClean="0"/>
              <a:t>(</a:t>
            </a:r>
            <a:r>
              <a:rPr lang="zh-TW" altLang="en-US" dirty="0" smtClean="0"/>
              <a:t>本例</a:t>
            </a:r>
            <a:r>
              <a:rPr lang="en-US" altLang="zh-TW" dirty="0" smtClean="0"/>
              <a:t>[your name]</a:t>
            </a:r>
            <a:r>
              <a:rPr lang="zh-TW" altLang="en-US" dirty="0" smtClean="0"/>
              <a:t>、</a:t>
            </a:r>
            <a:r>
              <a:rPr lang="en-US" altLang="zh-TW" dirty="0" smtClean="0"/>
              <a:t>[Pick a username]</a:t>
            </a:r>
            <a:r>
              <a:rPr lang="zh-TW" altLang="en-US" dirty="0" smtClean="0"/>
              <a:t>、 </a:t>
            </a:r>
            <a:r>
              <a:rPr lang="en-US" altLang="zh-TW" dirty="0" smtClean="0"/>
              <a:t>[Choose a password]</a:t>
            </a:r>
            <a:r>
              <a:rPr lang="zh-TW" altLang="en-US" dirty="0" smtClean="0"/>
              <a:t>、</a:t>
            </a:r>
            <a:r>
              <a:rPr lang="en-US" altLang="zh-TW" dirty="0" smtClean="0"/>
              <a:t>[Confirm your password] </a:t>
            </a:r>
            <a:r>
              <a:rPr lang="zh-TW" altLang="en-US" dirty="0" smtClean="0"/>
              <a:t>皆設為</a:t>
            </a:r>
            <a:r>
              <a:rPr lang="en-US" altLang="zh-TW" dirty="0" err="1" smtClean="0">
                <a:solidFill>
                  <a:srgbClr val="00B0F0"/>
                </a:solidFill>
              </a:rPr>
              <a:t>bigred</a:t>
            </a:r>
            <a:r>
              <a:rPr lang="zh-TW" altLang="en-US" dirty="0" smtClean="0"/>
              <a:t>，</a:t>
            </a:r>
            <a:r>
              <a:rPr lang="en-US" altLang="zh-TW" dirty="0" smtClean="0"/>
              <a:t> your computer‘s name(</a:t>
            </a:r>
            <a:r>
              <a:rPr lang="zh-TW" altLang="en-US" dirty="0" smtClean="0"/>
              <a:t>電腦名稱</a:t>
            </a:r>
            <a:r>
              <a:rPr lang="en-US" altLang="zh-TW" dirty="0" smtClean="0"/>
              <a:t>)</a:t>
            </a:r>
            <a:r>
              <a:rPr lang="zh-TW" altLang="en-US" dirty="0" smtClean="0"/>
              <a:t>設為</a:t>
            </a:r>
            <a:r>
              <a:rPr lang="en-US" altLang="zh-TW" dirty="0" smtClean="0">
                <a:solidFill>
                  <a:srgbClr val="00B0F0"/>
                </a:solidFill>
              </a:rPr>
              <a:t>ud2004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2B00C-85A7-4B20-8DA7-8FC5E5BFDAEA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011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[Choose a password]</a:t>
            </a:r>
            <a:r>
              <a:rPr lang="zh-TW" altLang="en-US" dirty="0" smtClean="0"/>
              <a:t>、</a:t>
            </a:r>
            <a:r>
              <a:rPr lang="en-US" altLang="zh-TW" dirty="0" smtClean="0"/>
              <a:t>[Confirm your password] [Require my password to login]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2B00C-85A7-4B20-8DA7-8FC5E5BFDAEA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668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Canonical 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Livepatch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Service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Canon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或簡稱為“ 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Livepatch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，是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Canonical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的一項服務，它可以“實時”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導入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當前運行的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Linux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內核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的修補程序，即，該修補程序直接處於活動狀態，而無需重新啟動系統。例如，這對於服務器尤其有趣，它們應盡可能不間斷地運行。但是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Livepatch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在普通台式計算機上的工作原理完全相同。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但是，通過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Livepatch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僅導入當前內核版本的關鍵安全補丁；安裝其他內核版本仍然需要重新啟動系統。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要使用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Livepatch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，您需要使用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Ubuntu One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帳戶。此外，每個帳戶使用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Livepatch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的計算機數量限制為三台。機器是台式機，服務器還是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Ubuntu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的虛擬安裝都沒有關係。更多機器需要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Canonical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的許可證。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2B00C-85A7-4B20-8DA7-8FC5E5BFDAEA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2630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BA93E-BCCF-4E3C-9CAB-F833CAB20445}" type="datetime1">
              <a:rPr lang="zh-TW" altLang="en-US" smtClean="0"/>
              <a:t>2020/10/11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8871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16CFE-5659-4D86-8BF5-4BB9CFA17B43}" type="datetime1">
              <a:rPr lang="zh-TW" altLang="en-US" smtClean="0"/>
              <a:t>2020/10/11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797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00D3-FA67-4BCD-8C68-AED7A0AD59D6}" type="datetime1">
              <a:rPr lang="zh-TW" altLang="en-US" smtClean="0"/>
              <a:t>2020/10/11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3474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727DC-75B9-487E-8485-1585DA2DE4CB}" type="datetime1">
              <a:rPr lang="zh-TW" altLang="en-US" smtClean="0"/>
              <a:t>2020/10/11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2622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5EC2A-E46B-4DF2-9784-3A00CDCBF38F}" type="datetime1">
              <a:rPr lang="zh-TW" altLang="en-US" smtClean="0"/>
              <a:t>2020/10/11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 flipH="1">
            <a:off x="11339208" y="6356350"/>
            <a:ext cx="94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hlinkClick r:id="rId2" action="ppaction://hlinksldjump"/>
              </a:rPr>
              <a:t>MENU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8397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2096B-22E0-4E18-9EA6-6627294C0230}" type="datetime1">
              <a:rPr lang="zh-TW" altLang="en-US" smtClean="0"/>
              <a:t>2020/10/11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5558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9FFC2-1762-45BC-B189-3330E19D54E0}" type="datetime1">
              <a:rPr lang="zh-TW" altLang="en-US" smtClean="0"/>
              <a:t>2020/10/11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458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EA149-F9D6-483E-BB3A-080D08CCEA36}" type="datetime1">
              <a:rPr lang="zh-TW" altLang="en-US" smtClean="0"/>
              <a:t>2020/10/11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12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87B54-F5D2-4A30-B498-CA13FC2738F9}" type="datetime1">
              <a:rPr lang="zh-TW" altLang="en-US" smtClean="0"/>
              <a:t>2020/10/11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686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F8FB3-7BDC-4BDE-B4DC-1CE2B3265D9C}" type="datetime1">
              <a:rPr lang="zh-TW" altLang="en-US" smtClean="0"/>
              <a:t>2020/10/11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8543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DA6F3-81AF-4809-B55C-3AD6CC6EDDD7}" type="datetime1">
              <a:rPr lang="zh-TW" altLang="en-US" smtClean="0"/>
              <a:t>2020/10/11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9191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ADCFB-F079-49DF-B826-C65F3A298B6B}" type="datetime1">
              <a:rPr lang="zh-TW" altLang="en-US" smtClean="0"/>
              <a:t>2020/10/11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BE459-F7D8-4E7C-8DD0-D493B899D9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0678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Relationship Id="rId4" Type="http://schemas.openxmlformats.org/officeDocument/2006/relationships/slide" Target="slide3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49020" y="875349"/>
            <a:ext cx="10515600" cy="1684972"/>
          </a:xfrm>
        </p:spPr>
        <p:txBody>
          <a:bodyPr anchor="t">
            <a:normAutofit fontScale="90000"/>
          </a:bodyPr>
          <a:lstStyle/>
          <a:p>
            <a:r>
              <a:rPr lang="en-US" altLang="zh-TW" dirty="0"/>
              <a:t>VMware Workstation 16 Player </a:t>
            </a:r>
            <a:r>
              <a:rPr lang="zh-TW" altLang="en-US" dirty="0"/>
              <a:t>安裝</a:t>
            </a:r>
            <a:r>
              <a:rPr lang="en-US" altLang="zh-TW" dirty="0"/>
              <a:t>Ubuntu </a:t>
            </a:r>
            <a:r>
              <a:rPr lang="en-US" altLang="zh-TW" dirty="0" smtClean="0"/>
              <a:t>Desktop </a:t>
            </a:r>
            <a:r>
              <a:rPr lang="en-US" altLang="zh-TW" dirty="0"/>
              <a:t>20.04 LTS 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>
          <a:xfrm>
            <a:off x="831850" y="3451861"/>
            <a:ext cx="10515600" cy="2354579"/>
          </a:xfrm>
        </p:spPr>
        <p:txBody>
          <a:bodyPr>
            <a:noAutofit/>
          </a:bodyPr>
          <a:lstStyle/>
          <a:p>
            <a:r>
              <a:rPr lang="zh-TW" altLang="en-US" sz="4000" b="1" dirty="0" smtClean="0">
                <a:solidFill>
                  <a:schemeClr val="tx1"/>
                </a:solidFill>
                <a:hlinkClick r:id="rId2" action="ppaction://hlinksldjump"/>
              </a:rPr>
              <a:t>先建立虛擬機</a:t>
            </a:r>
            <a:endParaRPr lang="en-US" altLang="zh-TW" sz="4000" b="1" dirty="0" smtClean="0">
              <a:solidFill>
                <a:schemeClr val="tx1"/>
              </a:solidFill>
            </a:endParaRPr>
          </a:p>
          <a:p>
            <a:r>
              <a:rPr lang="zh-TW" altLang="en-US" sz="4000" b="1" dirty="0" smtClean="0">
                <a:solidFill>
                  <a:schemeClr val="tx1"/>
                </a:solidFill>
                <a:hlinkClick r:id="rId3" action="ppaction://hlinksldjump"/>
              </a:rPr>
              <a:t>再調整虛擬機並告知安裝檔</a:t>
            </a:r>
            <a:r>
              <a:rPr lang="en-US" altLang="zh-TW" sz="4000" b="1" dirty="0" smtClean="0">
                <a:solidFill>
                  <a:schemeClr val="tx1"/>
                </a:solidFill>
                <a:hlinkClick r:id="rId3" action="ppaction://hlinksldjump"/>
              </a:rPr>
              <a:t>(ISO)</a:t>
            </a:r>
            <a:endParaRPr lang="en-US" altLang="zh-TW" sz="4000" b="1" dirty="0" smtClean="0">
              <a:solidFill>
                <a:schemeClr val="tx1"/>
              </a:solidFill>
            </a:endParaRPr>
          </a:p>
          <a:p>
            <a:r>
              <a:rPr lang="zh-TW" altLang="en-US" sz="4000" b="1" dirty="0" smtClean="0">
                <a:solidFill>
                  <a:schemeClr val="tx1"/>
                </a:solidFill>
                <a:hlinkClick r:id="rId4" action="ppaction://hlinksldjump"/>
              </a:rPr>
              <a:t>開啟虛擬機並安裝</a:t>
            </a:r>
            <a:endParaRPr lang="zh-TW" altLang="en-US" sz="4000" b="1" dirty="0">
              <a:solidFill>
                <a:schemeClr val="tx1"/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692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013499" cy="1325563"/>
          </a:xfrm>
        </p:spPr>
        <p:txBody>
          <a:bodyPr/>
          <a:lstStyle/>
          <a:p>
            <a:r>
              <a:rPr lang="en-US" altLang="zh-TW" dirty="0" smtClean="0"/>
              <a:t>8.</a:t>
            </a:r>
            <a:r>
              <a:rPr lang="zh-TW" altLang="en-US" dirty="0" smtClean="0"/>
              <a:t>出現反白</a:t>
            </a:r>
            <a:r>
              <a:rPr lang="en-US" altLang="zh-TW" dirty="0" smtClean="0"/>
              <a:t>[</a:t>
            </a:r>
            <a:r>
              <a:rPr lang="zh-TW" altLang="en-US" dirty="0" smtClean="0"/>
              <a:t>新資料夾</a:t>
            </a:r>
            <a:r>
              <a:rPr lang="en-US" altLang="zh-TW" dirty="0" smtClean="0"/>
              <a:t>]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5438553" y="365125"/>
            <a:ext cx="6539190" cy="6445026"/>
            <a:chOff x="5438553" y="365125"/>
            <a:chExt cx="6539190" cy="6445026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38553" y="365125"/>
              <a:ext cx="6539190" cy="6445026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6992471" y="4184725"/>
              <a:ext cx="1807284" cy="398033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2848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7125" y="698612"/>
            <a:ext cx="3506993" cy="3841115"/>
          </a:xfrm>
        </p:spPr>
        <p:txBody>
          <a:bodyPr anchor="t">
            <a:normAutofit/>
          </a:bodyPr>
          <a:lstStyle/>
          <a:p>
            <a:r>
              <a:rPr lang="en-US" altLang="zh-TW" sz="4800" dirty="0" smtClean="0"/>
              <a:t>9.</a:t>
            </a:r>
            <a:r>
              <a:rPr lang="zh-TW" altLang="en-US" sz="4800" dirty="0" smtClean="0"/>
              <a:t>輸入</a:t>
            </a:r>
            <a:r>
              <a:rPr lang="en-US" altLang="zh-TW" sz="4800" dirty="0" smtClean="0"/>
              <a:t>[</a:t>
            </a:r>
            <a:r>
              <a:rPr lang="zh-TW" altLang="en-US" sz="4800" dirty="0"/>
              <a:t>新資料夾</a:t>
            </a:r>
            <a:r>
              <a:rPr lang="en-US" altLang="zh-TW" sz="4800" dirty="0" smtClean="0"/>
              <a:t>]</a:t>
            </a:r>
            <a:r>
              <a:rPr lang="zh-TW" altLang="en-US" sz="4800" dirty="0" smtClean="0"/>
              <a:t>名稱</a:t>
            </a:r>
            <a:r>
              <a:rPr lang="en-US" altLang="zh-TW" sz="4800" dirty="0"/>
              <a:t>(</a:t>
            </a:r>
            <a:r>
              <a:rPr lang="zh-TW" altLang="en-US" sz="4800" dirty="0"/>
              <a:t>本</a:t>
            </a:r>
            <a:r>
              <a:rPr lang="zh-TW" altLang="en-US" sz="4800" dirty="0" smtClean="0"/>
              <a:t>例</a:t>
            </a:r>
            <a:r>
              <a:rPr lang="en-US" altLang="zh-TW" sz="4800" dirty="0" smtClean="0">
                <a:solidFill>
                  <a:srgbClr val="00B0F0"/>
                </a:solidFill>
              </a:rPr>
              <a:t>ud2004</a:t>
            </a:r>
            <a:r>
              <a:rPr lang="en-US" altLang="zh-TW" sz="4800" dirty="0" smtClean="0"/>
              <a:t>)</a:t>
            </a:r>
            <a:r>
              <a:rPr lang="en-US" altLang="zh-TW" sz="4800" dirty="0" smtClean="0">
                <a:solidFill>
                  <a:srgbClr val="FF0000"/>
                </a:solidFill>
              </a:rPr>
              <a:t>10</a:t>
            </a:r>
            <a:r>
              <a:rPr lang="zh-TW" altLang="en-US" sz="4800" dirty="0" smtClean="0"/>
              <a:t>；</a:t>
            </a:r>
            <a:r>
              <a:rPr lang="en-US" altLang="zh-TW" sz="4800" dirty="0" smtClean="0"/>
              <a:t/>
            </a:r>
            <a:br>
              <a:rPr lang="en-US" altLang="zh-TW" sz="4800" dirty="0" smtClean="0"/>
            </a:br>
            <a:r>
              <a:rPr lang="zh-TW" altLang="en-US" sz="4800" dirty="0" smtClean="0"/>
              <a:t>選</a:t>
            </a:r>
            <a:r>
              <a:rPr lang="en-US" altLang="zh-TW" sz="4800" dirty="0" smtClean="0"/>
              <a:t>[</a:t>
            </a:r>
            <a:r>
              <a:rPr lang="zh-TW" altLang="en-US" sz="4800" dirty="0" smtClean="0"/>
              <a:t>確定</a:t>
            </a:r>
            <a:r>
              <a:rPr lang="en-US" altLang="zh-TW" sz="4800" dirty="0" smtClean="0"/>
              <a:t>]</a:t>
            </a:r>
            <a:r>
              <a:rPr lang="en-US" altLang="zh-TW" sz="4800" dirty="0" smtClean="0">
                <a:solidFill>
                  <a:srgbClr val="FF0000"/>
                </a:solidFill>
              </a:rPr>
              <a:t>11</a:t>
            </a:r>
            <a:r>
              <a:rPr lang="en-US" altLang="zh-TW" sz="4800" dirty="0" smtClean="0"/>
              <a:t> </a:t>
            </a:r>
            <a:endParaRPr lang="zh-TW" altLang="en-US" sz="4800" dirty="0"/>
          </a:p>
        </p:txBody>
      </p:sp>
      <p:grpSp>
        <p:nvGrpSpPr>
          <p:cNvPr id="6" name="群組 5"/>
          <p:cNvGrpSpPr/>
          <p:nvPr/>
        </p:nvGrpSpPr>
        <p:grpSpPr>
          <a:xfrm>
            <a:off x="5024705" y="565694"/>
            <a:ext cx="6475220" cy="5662984"/>
            <a:chOff x="4422277" y="1709012"/>
            <a:chExt cx="3347445" cy="3439976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2277" y="1709012"/>
              <a:ext cx="3347445" cy="3439976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5809129" y="4748462"/>
              <a:ext cx="968660" cy="40052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800" dirty="0" smtClean="0">
                  <a:solidFill>
                    <a:srgbClr val="FF0000"/>
                  </a:solidFill>
                </a:rPr>
                <a:t>11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4927002" y="3743661"/>
              <a:ext cx="1024619" cy="333487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400" dirty="0" smtClean="0">
                  <a:solidFill>
                    <a:srgbClr val="FF0000"/>
                  </a:solidFill>
                </a:rPr>
                <a:t>10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1399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6078" y="666339"/>
            <a:ext cx="2733339" cy="3475355"/>
          </a:xfrm>
        </p:spPr>
        <p:txBody>
          <a:bodyPr anchor="t"/>
          <a:lstStyle/>
          <a:p>
            <a:r>
              <a:rPr lang="en-US" altLang="zh-TW" dirty="0" smtClean="0"/>
              <a:t>10.</a:t>
            </a:r>
            <a:r>
              <a:rPr lang="zh-TW" altLang="en-US" dirty="0" smtClean="0"/>
              <a:t>返回上一頁面，選</a:t>
            </a:r>
            <a:r>
              <a:rPr lang="en-US" altLang="zh-TW" dirty="0" smtClean="0"/>
              <a:t>[Next]</a:t>
            </a:r>
            <a:r>
              <a:rPr lang="en-US" altLang="zh-TW" dirty="0" smtClean="0">
                <a:solidFill>
                  <a:srgbClr val="FF0000"/>
                </a:solidFill>
              </a:rPr>
              <a:t>12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4521459" y="206740"/>
            <a:ext cx="6311492" cy="6183302"/>
            <a:chOff x="4166456" y="1347052"/>
            <a:chExt cx="3859087" cy="4163896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66456" y="1347052"/>
              <a:ext cx="3859087" cy="4163895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6460066" y="5076290"/>
              <a:ext cx="766902" cy="434658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400" dirty="0" smtClean="0">
                  <a:solidFill>
                    <a:srgbClr val="FF0000"/>
                  </a:solidFill>
                </a:rPr>
                <a:t>12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3175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099560" cy="5357943"/>
          </a:xfrm>
        </p:spPr>
        <p:txBody>
          <a:bodyPr anchor="t">
            <a:normAutofit/>
          </a:bodyPr>
          <a:lstStyle/>
          <a:p>
            <a:r>
              <a:rPr lang="en-US" altLang="zh-TW" dirty="0" smtClean="0"/>
              <a:t>11.</a:t>
            </a:r>
            <a:r>
              <a:rPr lang="zh-TW" altLang="en-US" dirty="0"/>
              <a:t>出現</a:t>
            </a:r>
            <a:r>
              <a:rPr lang="en-US" altLang="zh-TW" dirty="0"/>
              <a:t>[Specify Disk Capacity]</a:t>
            </a:r>
            <a:r>
              <a:rPr lang="zh-TW" altLang="en-US" dirty="0"/>
              <a:t>視窗，讓您設定磁碟大小</a:t>
            </a:r>
            <a:r>
              <a:rPr lang="en-US" altLang="zh-TW" dirty="0"/>
              <a:t>(</a:t>
            </a:r>
            <a:r>
              <a:rPr lang="zh-TW" altLang="en-US" dirty="0"/>
              <a:t>大小是由你要處理什麼資料來決定，不是根據實體硬碟來</a:t>
            </a:r>
            <a:r>
              <a:rPr lang="zh-TW" altLang="en-US" dirty="0" smtClean="0"/>
              <a:t>決定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5780230" y="532834"/>
            <a:ext cx="5687421" cy="6002045"/>
            <a:chOff x="5780230" y="532834"/>
            <a:chExt cx="5687421" cy="6002045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80230" y="532834"/>
              <a:ext cx="5687421" cy="6002045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5884433" y="989704"/>
              <a:ext cx="2033195" cy="31197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12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6368" y="365125"/>
            <a:ext cx="3108960" cy="5175063"/>
          </a:xfrm>
        </p:spPr>
        <p:txBody>
          <a:bodyPr anchor="t"/>
          <a:lstStyle/>
          <a:p>
            <a:r>
              <a:rPr lang="en-US" altLang="zh-TW" dirty="0" smtClean="0"/>
              <a:t>12.</a:t>
            </a:r>
            <a:r>
              <a:rPr lang="zh-TW" altLang="en-US" dirty="0"/>
              <a:t>設定磁碟大小</a:t>
            </a:r>
            <a:r>
              <a:rPr lang="en-US" altLang="zh-TW" dirty="0"/>
              <a:t>(</a:t>
            </a:r>
            <a:r>
              <a:rPr lang="zh-TW" altLang="en-US" dirty="0"/>
              <a:t>本例設</a:t>
            </a:r>
            <a:r>
              <a:rPr lang="en-US" altLang="zh-TW" dirty="0" smtClean="0"/>
              <a:t>60GB)</a:t>
            </a:r>
            <a:r>
              <a:rPr lang="en-US" altLang="zh-TW" dirty="0" smtClean="0">
                <a:solidFill>
                  <a:srgbClr val="FF0000"/>
                </a:solidFill>
              </a:rPr>
              <a:t>13</a:t>
            </a:r>
            <a:r>
              <a:rPr lang="zh-TW" altLang="en-US" dirty="0" smtClean="0"/>
              <a:t>，</a:t>
            </a:r>
            <a:r>
              <a:rPr lang="zh-TW" altLang="en-US" dirty="0"/>
              <a:t>選</a:t>
            </a:r>
            <a:r>
              <a:rPr lang="en-US" altLang="zh-TW" dirty="0"/>
              <a:t>[Store virtual disk as a single </a:t>
            </a:r>
            <a:r>
              <a:rPr lang="en-US" altLang="zh-TW" dirty="0" smtClean="0"/>
              <a:t>file]</a:t>
            </a:r>
            <a:r>
              <a:rPr lang="en-US" altLang="zh-TW" dirty="0" smtClean="0">
                <a:solidFill>
                  <a:srgbClr val="FF0000"/>
                </a:solidFill>
              </a:rPr>
              <a:t>14</a:t>
            </a:r>
            <a:endParaRPr lang="zh-TW" alt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4787153" y="454810"/>
            <a:ext cx="6271708" cy="6010536"/>
            <a:chOff x="3905026" y="1401482"/>
            <a:chExt cx="4112353" cy="4055035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21" y="1401482"/>
              <a:ext cx="3842758" cy="4055035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5583219" y="2654969"/>
              <a:ext cx="713307" cy="26035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13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905026" y="3328737"/>
              <a:ext cx="2231079" cy="42568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400" dirty="0" smtClean="0">
                  <a:solidFill>
                    <a:srgbClr val="FF0000"/>
                  </a:solidFill>
                </a:rPr>
                <a:t>14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8076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84412" y="730885"/>
            <a:ext cx="2346064" cy="3701266"/>
          </a:xfrm>
        </p:spPr>
        <p:txBody>
          <a:bodyPr anchor="t"/>
          <a:lstStyle/>
          <a:p>
            <a:r>
              <a:rPr lang="en-US" altLang="zh-TW" dirty="0" smtClean="0"/>
              <a:t>13.</a:t>
            </a:r>
            <a:r>
              <a:rPr lang="zh-TW" altLang="en-US" dirty="0" smtClean="0"/>
              <a:t>選</a:t>
            </a:r>
            <a:r>
              <a:rPr lang="en-US" altLang="zh-TW" dirty="0"/>
              <a:t>[Next]</a:t>
            </a:r>
            <a:r>
              <a:rPr lang="en-US" altLang="zh-TW" dirty="0">
                <a:solidFill>
                  <a:srgbClr val="FF0000"/>
                </a:solidFill>
              </a:rPr>
              <a:t>15</a:t>
            </a:r>
            <a:endParaRPr lang="zh-TW" alt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4298268" y="498097"/>
            <a:ext cx="6254984" cy="5999522"/>
            <a:chOff x="4169178" y="1423254"/>
            <a:chExt cx="3853644" cy="4119293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69178" y="1423254"/>
              <a:ext cx="3853644" cy="4011491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4178968" y="3360821"/>
              <a:ext cx="1764632" cy="2807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6513095" y="5157537"/>
              <a:ext cx="842210" cy="38501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15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1414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765612" cy="5035214"/>
          </a:xfrm>
        </p:spPr>
        <p:txBody>
          <a:bodyPr anchor="t"/>
          <a:lstStyle/>
          <a:p>
            <a:r>
              <a:rPr lang="en-US" altLang="zh-TW" dirty="0" smtClean="0"/>
              <a:t>14.</a:t>
            </a:r>
            <a:r>
              <a:rPr lang="zh-TW" altLang="en-US" dirty="0" smtClean="0"/>
              <a:t>顯示</a:t>
            </a:r>
            <a:r>
              <a:rPr lang="zh-TW" altLang="en-US" dirty="0"/>
              <a:t>虛擬機設定狀況，選</a:t>
            </a:r>
            <a:r>
              <a:rPr lang="en-US" altLang="zh-TW" dirty="0"/>
              <a:t>[</a:t>
            </a:r>
            <a:r>
              <a:rPr lang="en-US" altLang="zh-TW" dirty="0" smtClean="0"/>
              <a:t>Finish]</a:t>
            </a:r>
            <a:r>
              <a:rPr lang="en-US" altLang="zh-TW" dirty="0" smtClean="0">
                <a:solidFill>
                  <a:srgbClr val="FF0000"/>
                </a:solidFill>
              </a:rPr>
              <a:t>16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4018699" y="481638"/>
            <a:ext cx="7707136" cy="6112799"/>
            <a:chOff x="4180064" y="1396039"/>
            <a:chExt cx="3831872" cy="4154907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80064" y="1396039"/>
              <a:ext cx="3831872" cy="4065921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6546436" y="5077326"/>
              <a:ext cx="744701" cy="47362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400" dirty="0" smtClean="0">
                  <a:solidFill>
                    <a:srgbClr val="FF0000"/>
                  </a:solidFill>
                </a:rPr>
                <a:t>16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812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zh-TW" altLang="en-US" b="1" dirty="0"/>
              <a:t>再調整虛擬機並告知安裝檔</a:t>
            </a:r>
            <a:r>
              <a:rPr lang="en-US" altLang="zh-TW" b="1" dirty="0"/>
              <a:t>(ISO)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07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2440" y="511654"/>
            <a:ext cx="4024256" cy="4798546"/>
          </a:xfrm>
        </p:spPr>
        <p:txBody>
          <a:bodyPr anchor="t">
            <a:normAutofit/>
          </a:bodyPr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產生虛擬機</a:t>
            </a:r>
            <a:r>
              <a:rPr lang="en-US" altLang="zh-TW" dirty="0" smtClean="0"/>
              <a:t>(</a:t>
            </a:r>
            <a:r>
              <a:rPr lang="zh-TW" altLang="en-US" dirty="0" smtClean="0"/>
              <a:t>本例</a:t>
            </a:r>
            <a:r>
              <a:rPr lang="en-US" altLang="zh-TW" dirty="0" smtClean="0">
                <a:solidFill>
                  <a:srgbClr val="00B0F0"/>
                </a:solidFill>
              </a:rPr>
              <a:t>ud2004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，目前在</a:t>
            </a:r>
            <a:r>
              <a:rPr lang="en-US" altLang="zh-TW" dirty="0" smtClean="0">
                <a:solidFill>
                  <a:srgbClr val="00B0F0"/>
                </a:solidFill>
              </a:rPr>
              <a:t>ud2004</a:t>
            </a:r>
            <a:r>
              <a:rPr lang="zh-TW" altLang="en-US" dirty="0"/>
              <a:t>虛擬</a:t>
            </a:r>
            <a:r>
              <a:rPr lang="zh-TW" altLang="en-US" dirty="0" smtClean="0"/>
              <a:t>機；選</a:t>
            </a:r>
            <a:r>
              <a:rPr lang="en-US" altLang="zh-TW" dirty="0"/>
              <a:t>[Edit virtual machine </a:t>
            </a:r>
            <a:r>
              <a:rPr lang="en-US" altLang="zh-TW" dirty="0" smtClean="0"/>
              <a:t>setting]</a:t>
            </a:r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5099678" y="511654"/>
            <a:ext cx="6809037" cy="6093542"/>
            <a:chOff x="5368619" y="662261"/>
            <a:chExt cx="6596915" cy="5361355"/>
          </a:xfrm>
        </p:grpSpPr>
        <p:grpSp>
          <p:nvGrpSpPr>
            <p:cNvPr id="5" name="群組 4"/>
            <p:cNvGrpSpPr/>
            <p:nvPr/>
          </p:nvGrpSpPr>
          <p:grpSpPr>
            <a:xfrm>
              <a:off x="5368619" y="662261"/>
              <a:ext cx="6596915" cy="5361355"/>
              <a:chOff x="2797542" y="748322"/>
              <a:chExt cx="6596915" cy="5361355"/>
            </a:xfrm>
          </p:grpSpPr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97542" y="748322"/>
                <a:ext cx="6596915" cy="5361355"/>
              </a:xfrm>
              <a:prstGeom prst="rect">
                <a:avLst/>
              </a:prstGeom>
            </p:spPr>
          </p:pic>
          <p:sp>
            <p:nvSpPr>
              <p:cNvPr id="4" name="矩形 3"/>
              <p:cNvSpPr/>
              <p:nvPr/>
            </p:nvSpPr>
            <p:spPr>
              <a:xfrm>
                <a:off x="5670884" y="5558589"/>
                <a:ext cx="2245895" cy="401053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sz="2800" dirty="0" smtClean="0">
                    <a:solidFill>
                      <a:srgbClr val="FF0000"/>
                    </a:solidFill>
                  </a:rPr>
                  <a:t>1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5368619" y="1678193"/>
              <a:ext cx="1333395" cy="30121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57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80015" y="813867"/>
            <a:ext cx="2862431" cy="4712484"/>
          </a:xfrm>
        </p:spPr>
        <p:txBody>
          <a:bodyPr anchor="t">
            <a:normAutofit/>
          </a:bodyPr>
          <a:lstStyle/>
          <a:p>
            <a:r>
              <a:rPr lang="en-US" altLang="zh-TW" dirty="0" smtClean="0"/>
              <a:t>2.</a:t>
            </a:r>
            <a:r>
              <a:rPr lang="zh-TW" altLang="en-US" dirty="0"/>
              <a:t>本例記憶體目前為</a:t>
            </a:r>
            <a:r>
              <a:rPr lang="en-US" altLang="zh-TW" dirty="0"/>
              <a:t>4G</a:t>
            </a:r>
            <a:r>
              <a:rPr lang="zh-TW" altLang="en-US" dirty="0"/>
              <a:t>，選</a:t>
            </a:r>
            <a:r>
              <a:rPr lang="en-US" altLang="zh-TW" dirty="0"/>
              <a:t>[</a:t>
            </a:r>
            <a:r>
              <a:rPr lang="zh-TW" altLang="en-US" dirty="0"/>
              <a:t>藍色調棒</a:t>
            </a:r>
            <a:r>
              <a:rPr lang="en-US" altLang="zh-TW" dirty="0" smtClean="0"/>
              <a:t>]</a:t>
            </a:r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r>
              <a:rPr lang="zh-TW" altLang="en-US" dirty="0" smtClean="0"/>
              <a:t>上</a:t>
            </a:r>
            <a:r>
              <a:rPr lang="zh-TW" altLang="en-US" dirty="0"/>
              <a:t>移到</a:t>
            </a:r>
            <a:r>
              <a:rPr lang="en-US" altLang="zh-TW" dirty="0"/>
              <a:t>8G</a:t>
            </a:r>
            <a:endParaRPr lang="zh-TW" alt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3831200" y="467659"/>
            <a:ext cx="7507359" cy="6008445"/>
            <a:chOff x="3874232" y="575943"/>
            <a:chExt cx="6896280" cy="5404899"/>
          </a:xfrm>
        </p:grpSpPr>
        <p:grpSp>
          <p:nvGrpSpPr>
            <p:cNvPr id="5" name="群組 4"/>
            <p:cNvGrpSpPr/>
            <p:nvPr/>
          </p:nvGrpSpPr>
          <p:grpSpPr>
            <a:xfrm>
              <a:off x="3874232" y="575943"/>
              <a:ext cx="6896280" cy="5404899"/>
              <a:chOff x="2647860" y="726550"/>
              <a:chExt cx="6896280" cy="5404899"/>
            </a:xfrm>
          </p:grpSpPr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47860" y="726550"/>
                <a:ext cx="6896280" cy="5404899"/>
              </a:xfrm>
              <a:prstGeom prst="rect">
                <a:avLst/>
              </a:prstGeom>
            </p:spPr>
          </p:pic>
          <p:sp>
            <p:nvSpPr>
              <p:cNvPr id="4" name="矩形 3"/>
              <p:cNvSpPr/>
              <p:nvPr/>
            </p:nvSpPr>
            <p:spPr>
              <a:xfrm>
                <a:off x="5798372" y="3104147"/>
                <a:ext cx="626491" cy="219966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800" dirty="0" smtClean="0">
                    <a:solidFill>
                      <a:srgbClr val="FF0000"/>
                    </a:solidFill>
                  </a:rPr>
                  <a:t>2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4970033" y="1280160"/>
              <a:ext cx="817581" cy="27969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0295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zh-TW" altLang="en-US" b="1" dirty="0"/>
              <a:t>先建立虛擬機</a:t>
            </a:r>
            <a:r>
              <a:rPr lang="en-US" altLang="zh-TW" b="1" dirty="0"/>
              <a:t/>
            </a:r>
            <a:br>
              <a:rPr lang="en-US" altLang="zh-TW" b="1" dirty="0"/>
            </a:b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859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75620" y="394694"/>
            <a:ext cx="3583193" cy="3668993"/>
          </a:xfrm>
        </p:spPr>
        <p:txBody>
          <a:bodyPr anchor="t"/>
          <a:lstStyle/>
          <a:p>
            <a:r>
              <a:rPr lang="en-US" altLang="zh-TW" dirty="0" smtClean="0"/>
              <a:t>3.</a:t>
            </a:r>
            <a:r>
              <a:rPr lang="zh-TW" altLang="en-US" dirty="0"/>
              <a:t>選</a:t>
            </a:r>
            <a:r>
              <a:rPr lang="en-US" altLang="zh-TW" dirty="0"/>
              <a:t>[</a:t>
            </a:r>
            <a:r>
              <a:rPr lang="en-US" altLang="zh-TW" dirty="0" smtClean="0"/>
              <a:t>Processors]</a:t>
            </a:r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4090832" y="613915"/>
            <a:ext cx="7312274" cy="5926734"/>
            <a:chOff x="4531895" y="1098009"/>
            <a:chExt cx="6879951" cy="5350469"/>
          </a:xfrm>
        </p:grpSpPr>
        <p:grpSp>
          <p:nvGrpSpPr>
            <p:cNvPr id="7" name="群組 6"/>
            <p:cNvGrpSpPr/>
            <p:nvPr/>
          </p:nvGrpSpPr>
          <p:grpSpPr>
            <a:xfrm>
              <a:off x="4531895" y="1098009"/>
              <a:ext cx="6879951" cy="5350469"/>
              <a:chOff x="2656024" y="753765"/>
              <a:chExt cx="6879951" cy="5350469"/>
            </a:xfrm>
          </p:grpSpPr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56024" y="753765"/>
                <a:ext cx="6879951" cy="5350469"/>
              </a:xfrm>
              <a:prstGeom prst="rect">
                <a:avLst/>
              </a:prstGeom>
            </p:spPr>
          </p:pic>
          <p:sp>
            <p:nvSpPr>
              <p:cNvPr id="5" name="矩形 4"/>
              <p:cNvSpPr/>
              <p:nvPr/>
            </p:nvSpPr>
            <p:spPr>
              <a:xfrm>
                <a:off x="6063916" y="2951747"/>
                <a:ext cx="352926" cy="18448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7283116" y="1884947"/>
                <a:ext cx="818147" cy="22459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4" name="矩形 3"/>
            <p:cNvSpPr/>
            <p:nvPr/>
          </p:nvSpPr>
          <p:spPr>
            <a:xfrm>
              <a:off x="4531895" y="2005362"/>
              <a:ext cx="1812758" cy="19425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3600" dirty="0">
                  <a:solidFill>
                    <a:srgbClr val="FF0000"/>
                  </a:solidFill>
                </a:rPr>
                <a:t>3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544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9560" y="483459"/>
            <a:ext cx="3475616" cy="4325209"/>
          </a:xfrm>
        </p:spPr>
        <p:txBody>
          <a:bodyPr anchor="t"/>
          <a:lstStyle/>
          <a:p>
            <a:r>
              <a:rPr lang="en-US" altLang="zh-TW" dirty="0" smtClean="0"/>
              <a:t>4.</a:t>
            </a:r>
            <a:r>
              <a:rPr lang="zh-TW" altLang="en-US" dirty="0"/>
              <a:t>目前為</a:t>
            </a:r>
            <a:r>
              <a:rPr lang="en-US" altLang="zh-TW" dirty="0"/>
              <a:t>2</a:t>
            </a:r>
            <a:r>
              <a:rPr lang="zh-TW" altLang="en-US" dirty="0"/>
              <a:t>；選</a:t>
            </a:r>
            <a:r>
              <a:rPr lang="en-US" altLang="zh-TW" dirty="0"/>
              <a:t>[Number of processor cores]</a:t>
            </a:r>
            <a:r>
              <a:rPr lang="zh-TW" altLang="en-US" dirty="0"/>
              <a:t>右方文字</a:t>
            </a:r>
            <a:r>
              <a:rPr lang="zh-TW" altLang="en-US" dirty="0" smtClean="0"/>
              <a:t>方塊</a:t>
            </a:r>
            <a:r>
              <a:rPr lang="en-US" altLang="zh-TW" dirty="0" smtClean="0">
                <a:solidFill>
                  <a:srgbClr val="FF0000"/>
                </a:solidFill>
              </a:rPr>
              <a:t>4</a:t>
            </a:r>
            <a:endParaRPr lang="zh-TW" alt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4303059" y="483460"/>
            <a:ext cx="7317692" cy="6040452"/>
            <a:chOff x="4659155" y="1151670"/>
            <a:chExt cx="6961596" cy="5372241"/>
          </a:xfrm>
        </p:grpSpPr>
        <p:grpSp>
          <p:nvGrpSpPr>
            <p:cNvPr id="5" name="群組 4"/>
            <p:cNvGrpSpPr/>
            <p:nvPr/>
          </p:nvGrpSpPr>
          <p:grpSpPr>
            <a:xfrm>
              <a:off x="4659155" y="1151670"/>
              <a:ext cx="6961596" cy="5372241"/>
              <a:chOff x="2615202" y="742879"/>
              <a:chExt cx="6961596" cy="5372241"/>
            </a:xfrm>
          </p:grpSpPr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15202" y="742879"/>
                <a:ext cx="6961596" cy="5372241"/>
              </a:xfrm>
              <a:prstGeom prst="rect">
                <a:avLst/>
              </a:prstGeom>
            </p:spPr>
          </p:pic>
          <p:sp>
            <p:nvSpPr>
              <p:cNvPr id="4" name="矩形 3"/>
              <p:cNvSpPr/>
              <p:nvPr/>
            </p:nvSpPr>
            <p:spPr>
              <a:xfrm>
                <a:off x="6841863" y="1507958"/>
                <a:ext cx="903643" cy="277811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800" dirty="0" smtClean="0">
                    <a:solidFill>
                      <a:srgbClr val="FF0000"/>
                    </a:solidFill>
                  </a:rPr>
                  <a:t>4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4819426" y="2105243"/>
              <a:ext cx="1861073" cy="18849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441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6835" y="679816"/>
            <a:ext cx="2991522" cy="2216710"/>
          </a:xfrm>
        </p:spPr>
        <p:txBody>
          <a:bodyPr anchor="t"/>
          <a:lstStyle/>
          <a:p>
            <a:r>
              <a:rPr lang="en-US" altLang="zh-TW" dirty="0" smtClean="0"/>
              <a:t>5.</a:t>
            </a:r>
            <a:r>
              <a:rPr lang="zh-TW" altLang="en-US" dirty="0"/>
              <a:t>出現反</a:t>
            </a:r>
            <a:r>
              <a:rPr lang="zh-TW" altLang="en-US" dirty="0" smtClean="0"/>
              <a:t>白；輸入數字</a:t>
            </a:r>
            <a:r>
              <a:rPr lang="en-US" altLang="zh-TW" dirty="0" smtClean="0"/>
              <a:t>(</a:t>
            </a:r>
            <a:r>
              <a:rPr lang="zh-TW" altLang="en-US" dirty="0" smtClean="0"/>
              <a:t>本例</a:t>
            </a:r>
            <a:r>
              <a:rPr lang="en-US" altLang="zh-TW" dirty="0" smtClean="0"/>
              <a:t>4</a:t>
            </a:r>
            <a:r>
              <a:rPr lang="zh-TW" altLang="en-US" dirty="0" smtClean="0"/>
              <a:t>核</a:t>
            </a:r>
            <a:r>
              <a:rPr lang="en-US" altLang="zh-TW" dirty="0" smtClean="0"/>
              <a:t>)</a:t>
            </a:r>
            <a:r>
              <a:rPr lang="en-US" altLang="zh-TW" dirty="0" smtClean="0">
                <a:solidFill>
                  <a:srgbClr val="FF0000"/>
                </a:solidFill>
              </a:rPr>
              <a:t>5</a:t>
            </a:r>
            <a:endParaRPr lang="zh-TW" altLang="en-US" dirty="0">
              <a:solidFill>
                <a:srgbClr val="FF0000"/>
              </a:solidFill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4385285" y="533053"/>
            <a:ext cx="7405096" cy="6136687"/>
            <a:chOff x="4148616" y="1027906"/>
            <a:chExt cx="6885394" cy="5388570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48616" y="1027906"/>
              <a:ext cx="6885394" cy="5388570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8487784" y="1690688"/>
              <a:ext cx="828338" cy="439326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dirty="0" smtClean="0">
                  <a:solidFill>
                    <a:srgbClr val="FF0000"/>
                  </a:solidFill>
                </a:rPr>
                <a:t>5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4872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8807" y="659415"/>
            <a:ext cx="3061138" cy="4164834"/>
          </a:xfrm>
        </p:spPr>
        <p:txBody>
          <a:bodyPr anchor="t"/>
          <a:lstStyle/>
          <a:p>
            <a:r>
              <a:rPr lang="en-US" altLang="zh-TW" dirty="0"/>
              <a:t>6</a:t>
            </a:r>
            <a:r>
              <a:rPr lang="en-US" altLang="zh-TW" dirty="0" smtClean="0"/>
              <a:t>.</a:t>
            </a:r>
            <a:r>
              <a:rPr lang="zh-TW" altLang="en-US" dirty="0" smtClean="0"/>
              <a:t>選</a:t>
            </a:r>
            <a:r>
              <a:rPr lang="en-US" altLang="zh-TW" dirty="0"/>
              <a:t>[CD/DVD(SATA</a:t>
            </a:r>
            <a:r>
              <a:rPr lang="en-US" altLang="zh-TW" dirty="0" smtClean="0"/>
              <a:t>)]</a:t>
            </a:r>
            <a:r>
              <a:rPr lang="en-US" altLang="zh-TW" dirty="0" smtClean="0">
                <a:solidFill>
                  <a:srgbClr val="FF0000"/>
                </a:solidFill>
              </a:rPr>
              <a:t>6</a:t>
            </a:r>
            <a:r>
              <a:rPr lang="en-US" altLang="zh-TW" dirty="0" smtClean="0"/>
              <a:t>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4462963" y="543304"/>
            <a:ext cx="7381206" cy="6061397"/>
            <a:chOff x="2650581" y="737436"/>
            <a:chExt cx="6890837" cy="5383127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50581" y="737436"/>
              <a:ext cx="6890837" cy="5383127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2729078" y="1953622"/>
              <a:ext cx="2007480" cy="23855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3600" dirty="0" smtClean="0">
                  <a:solidFill>
                    <a:srgbClr val="FF0000"/>
                  </a:solidFill>
                </a:rPr>
                <a:t>6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046259" y="1441525"/>
              <a:ext cx="935915" cy="36576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955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8501" y="1031806"/>
            <a:ext cx="3247179" cy="3555891"/>
          </a:xfrm>
        </p:spPr>
        <p:txBody>
          <a:bodyPr anchor="t"/>
          <a:lstStyle/>
          <a:p>
            <a:r>
              <a:rPr lang="en-US" altLang="zh-TW" dirty="0"/>
              <a:t>7. </a:t>
            </a:r>
            <a:r>
              <a:rPr lang="zh-TW" altLang="en-US" dirty="0" smtClean="0"/>
              <a:t>選</a:t>
            </a:r>
            <a:r>
              <a:rPr lang="en-US" altLang="zh-TW" dirty="0" smtClean="0"/>
              <a:t>[</a:t>
            </a:r>
            <a:r>
              <a:rPr lang="en-US" altLang="zh-TW" dirty="0"/>
              <a:t>Use ISO image files</a:t>
            </a:r>
            <a:r>
              <a:rPr lang="en-US" altLang="zh-TW" dirty="0" smtClean="0"/>
              <a:t>:]</a:t>
            </a:r>
            <a:r>
              <a:rPr lang="en-US" altLang="zh-TW" dirty="0" smtClean="0">
                <a:solidFill>
                  <a:srgbClr val="FF0000"/>
                </a:solidFill>
              </a:rPr>
              <a:t>7</a:t>
            </a:r>
            <a:endParaRPr lang="zh-TW" altLang="en-US" dirty="0">
              <a:solidFill>
                <a:srgbClr val="FF0000"/>
              </a:solidFill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3963968" y="235896"/>
            <a:ext cx="7923231" cy="6454836"/>
            <a:chOff x="2636974" y="726550"/>
            <a:chExt cx="6918052" cy="5404899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6974" y="726550"/>
              <a:ext cx="6918052" cy="5404899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5495636" y="2598821"/>
              <a:ext cx="391817" cy="28292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>
                  <a:solidFill>
                    <a:srgbClr val="FF0000"/>
                  </a:solidFill>
                </a:rPr>
                <a:t>7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7366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17880" y="1218565"/>
            <a:ext cx="2463800" cy="1325563"/>
          </a:xfrm>
        </p:spPr>
        <p:txBody>
          <a:bodyPr anchor="t"/>
          <a:lstStyle/>
          <a:p>
            <a:r>
              <a:rPr lang="en-US" altLang="zh-TW" dirty="0" smtClean="0"/>
              <a:t>8.</a:t>
            </a:r>
            <a:r>
              <a:rPr lang="zh-TW" altLang="en-US" dirty="0"/>
              <a:t>選</a:t>
            </a:r>
            <a:r>
              <a:rPr lang="en-US" altLang="zh-TW" dirty="0"/>
              <a:t>[</a:t>
            </a:r>
            <a:r>
              <a:rPr lang="en-US" altLang="zh-TW" dirty="0" smtClean="0"/>
              <a:t>Browse]</a:t>
            </a:r>
            <a:r>
              <a:rPr lang="en-US" altLang="zh-TW" dirty="0" smtClean="0">
                <a:solidFill>
                  <a:srgbClr val="FF0000"/>
                </a:solidFill>
              </a:rPr>
              <a:t>8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4211774" y="650713"/>
            <a:ext cx="7787186" cy="5882167"/>
            <a:chOff x="2636974" y="731993"/>
            <a:chExt cx="6918052" cy="5394013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6974" y="731993"/>
              <a:ext cx="6918052" cy="5394013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8646695" y="2799347"/>
              <a:ext cx="834189" cy="30480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3200" dirty="0" smtClean="0">
                  <a:solidFill>
                    <a:srgbClr val="FF0000"/>
                  </a:solidFill>
                </a:rPr>
                <a:t>8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7937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9080" y="365125"/>
            <a:ext cx="4445000" cy="4084955"/>
          </a:xfrm>
        </p:spPr>
        <p:txBody>
          <a:bodyPr anchor="t">
            <a:normAutofit/>
          </a:bodyPr>
          <a:lstStyle/>
          <a:p>
            <a:r>
              <a:rPr lang="en-US" altLang="zh-TW" dirty="0" smtClean="0"/>
              <a:t>9.</a:t>
            </a:r>
            <a:r>
              <a:rPr lang="zh-TW" altLang="en-US" dirty="0" smtClean="0"/>
              <a:t>挑選</a:t>
            </a:r>
            <a:r>
              <a:rPr lang="zh-TW" altLang="en-US" dirty="0"/>
              <a:t>所下載的</a:t>
            </a:r>
            <a:r>
              <a:rPr lang="en-US" altLang="zh-TW" dirty="0"/>
              <a:t>ISO</a:t>
            </a:r>
            <a:r>
              <a:rPr lang="zh-TW" altLang="en-US" dirty="0"/>
              <a:t>檔</a:t>
            </a:r>
            <a:r>
              <a:rPr lang="en-US" altLang="zh-TW" dirty="0"/>
              <a:t>(</a:t>
            </a:r>
            <a:r>
              <a:rPr lang="zh-TW" altLang="en-US" dirty="0"/>
              <a:t>本</a:t>
            </a:r>
            <a:r>
              <a:rPr lang="zh-TW" altLang="en-US" dirty="0" smtClean="0"/>
              <a:t>例</a:t>
            </a:r>
            <a:r>
              <a:rPr lang="en-US" altLang="zh-TW" dirty="0" smtClean="0"/>
              <a:t>ubuntu-20.04.1-desktop-amd64.iso)</a:t>
            </a:r>
            <a:r>
              <a:rPr lang="en-US" altLang="zh-TW" dirty="0" smtClean="0">
                <a:solidFill>
                  <a:srgbClr val="FF0000"/>
                </a:solidFill>
              </a:rPr>
              <a:t>9</a:t>
            </a:r>
            <a:r>
              <a:rPr lang="zh-TW" altLang="en-US" dirty="0" smtClean="0"/>
              <a:t> ，選</a:t>
            </a:r>
            <a:r>
              <a:rPr lang="en-US" altLang="zh-TW" dirty="0"/>
              <a:t>[</a:t>
            </a:r>
            <a:r>
              <a:rPr lang="zh-TW" altLang="en-US" dirty="0"/>
              <a:t>開啟</a:t>
            </a:r>
            <a:r>
              <a:rPr lang="en-US" altLang="zh-TW" dirty="0" smtClean="0"/>
              <a:t>]</a:t>
            </a:r>
            <a:r>
              <a:rPr lang="en-US" altLang="zh-TW" dirty="0" smtClean="0">
                <a:solidFill>
                  <a:srgbClr val="FF0000"/>
                </a:solidFill>
              </a:rPr>
              <a:t>10</a:t>
            </a:r>
            <a:endParaRPr lang="zh-TW" alt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4572000" y="365125"/>
            <a:ext cx="7269985" cy="5537835"/>
            <a:chOff x="4850961" y="518690"/>
            <a:chExt cx="6991024" cy="5384270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0961" y="518690"/>
              <a:ext cx="6991024" cy="5384270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9032240" y="2692400"/>
              <a:ext cx="2712720" cy="29464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800" dirty="0" smtClean="0">
                  <a:solidFill>
                    <a:srgbClr val="FF0000"/>
                  </a:solidFill>
                </a:rPr>
                <a:t>9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9309679" y="5346977"/>
              <a:ext cx="1229360" cy="45720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800" dirty="0" smtClean="0">
                  <a:solidFill>
                    <a:srgbClr val="FF0000"/>
                  </a:solidFill>
                </a:rPr>
                <a:t>10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8340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768600" cy="4745355"/>
          </a:xfrm>
        </p:spPr>
        <p:txBody>
          <a:bodyPr anchor="t"/>
          <a:lstStyle/>
          <a:p>
            <a:r>
              <a:rPr lang="en-US" altLang="zh-TW" dirty="0" smtClean="0"/>
              <a:t>10.</a:t>
            </a:r>
            <a:r>
              <a:rPr lang="zh-TW" altLang="en-US" dirty="0" smtClean="0"/>
              <a:t>選</a:t>
            </a:r>
            <a:r>
              <a:rPr lang="en-US" altLang="zh-TW" dirty="0"/>
              <a:t>[Network </a:t>
            </a:r>
            <a:r>
              <a:rPr lang="en-US" altLang="zh-TW" dirty="0" smtClean="0"/>
              <a:t>Adapter]</a:t>
            </a:r>
            <a:r>
              <a:rPr lang="en-US" altLang="zh-TW" dirty="0" smtClean="0">
                <a:solidFill>
                  <a:srgbClr val="FF0000"/>
                </a:solidFill>
              </a:rPr>
              <a:t>11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4446634" y="516638"/>
            <a:ext cx="6907166" cy="5377684"/>
            <a:chOff x="2642417" y="740158"/>
            <a:chExt cx="6907166" cy="5377684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42417" y="740158"/>
              <a:ext cx="6907166" cy="5377684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2642417" y="2141620"/>
              <a:ext cx="1793225" cy="24597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11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9938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2100" y="365125"/>
            <a:ext cx="3022600" cy="3889375"/>
          </a:xfrm>
        </p:spPr>
        <p:txBody>
          <a:bodyPr anchor="t">
            <a:normAutofit/>
          </a:bodyPr>
          <a:lstStyle/>
          <a:p>
            <a:r>
              <a:rPr lang="en-US" altLang="zh-TW" dirty="0"/>
              <a:t>11. </a:t>
            </a:r>
            <a:r>
              <a:rPr lang="zh-TW" altLang="en-US" dirty="0"/>
              <a:t>選</a:t>
            </a:r>
            <a:r>
              <a:rPr lang="en-US" altLang="zh-TW" dirty="0" smtClean="0"/>
              <a:t>[</a:t>
            </a:r>
            <a:r>
              <a:rPr lang="en-US" altLang="zh-TW" dirty="0" err="1" smtClean="0"/>
              <a:t>Host-only:A</a:t>
            </a:r>
            <a:r>
              <a:rPr lang="en-US" altLang="zh-TW" dirty="0" smtClean="0"/>
              <a:t> </a:t>
            </a:r>
            <a:r>
              <a:rPr lang="en-US" altLang="zh-TW" dirty="0"/>
              <a:t>private network share with the </a:t>
            </a:r>
            <a:r>
              <a:rPr lang="en-US" altLang="zh-TW" dirty="0" smtClean="0"/>
              <a:t>host]</a:t>
            </a:r>
            <a:r>
              <a:rPr lang="en-US" altLang="zh-TW" dirty="0" smtClean="0">
                <a:solidFill>
                  <a:srgbClr val="FF0000"/>
                </a:solidFill>
              </a:rPr>
              <a:t>12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3820976" y="227440"/>
            <a:ext cx="8076383" cy="5909199"/>
            <a:chOff x="2642417" y="745601"/>
            <a:chExt cx="6907166" cy="5366798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42417" y="745601"/>
              <a:ext cx="6907166" cy="5366798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5383116" y="3004090"/>
              <a:ext cx="491959" cy="24972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rgbClr val="FF0000"/>
                  </a:solidFill>
                </a:rPr>
                <a:t>12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2166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2300" y="1510332"/>
            <a:ext cx="2603500" cy="1325563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12.</a:t>
            </a:r>
            <a:r>
              <a:rPr lang="zh-TW" altLang="en-US" dirty="0" smtClean="0"/>
              <a:t>選</a:t>
            </a:r>
            <a:r>
              <a:rPr lang="en-US" altLang="zh-TW" dirty="0" smtClean="0"/>
              <a:t>[ok]</a:t>
            </a:r>
            <a:r>
              <a:rPr lang="en-US" altLang="zh-TW" dirty="0" smtClean="0">
                <a:solidFill>
                  <a:srgbClr val="FF0000"/>
                </a:solidFill>
              </a:rPr>
              <a:t>13</a:t>
            </a:r>
            <a:r>
              <a:rPr lang="zh-TW" altLang="en-US" dirty="0" smtClean="0"/>
              <a:t>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設定完成；返回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zh-TW" alt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3828958" y="159586"/>
            <a:ext cx="7956642" cy="6546014"/>
            <a:chOff x="2609759" y="718386"/>
            <a:chExt cx="6972482" cy="5542714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09759" y="718386"/>
              <a:ext cx="6972482" cy="5421228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7137400" y="5746282"/>
              <a:ext cx="986322" cy="514818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400" dirty="0" smtClean="0">
                  <a:solidFill>
                    <a:srgbClr val="FF0000"/>
                  </a:solidFill>
                </a:rPr>
                <a:t>13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5448300" y="2984500"/>
              <a:ext cx="431800" cy="2413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365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01039" y="113579"/>
            <a:ext cx="11086641" cy="1426135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1.</a:t>
            </a:r>
            <a:r>
              <a:rPr lang="zh-TW" altLang="en-US" sz="3600" dirty="0"/>
              <a:t>執行</a:t>
            </a:r>
            <a:r>
              <a:rPr lang="en-US" altLang="zh-TW" sz="3600" dirty="0"/>
              <a:t>[VMware Workstation 16 Player ]</a:t>
            </a:r>
            <a:r>
              <a:rPr lang="en-US" altLang="zh-TW" sz="3600" dirty="0">
                <a:solidFill>
                  <a:srgbClr val="FF0000"/>
                </a:solidFill>
              </a:rPr>
              <a:t>1</a:t>
            </a:r>
            <a:r>
              <a:rPr lang="zh-TW" altLang="en-US" sz="3600" dirty="0"/>
              <a:t>，選</a:t>
            </a:r>
            <a:r>
              <a:rPr lang="en-US" altLang="zh-TW" sz="3600" dirty="0"/>
              <a:t>[create a new </a:t>
            </a:r>
            <a:r>
              <a:rPr lang="en-US" altLang="zh-TW" sz="3600" dirty="0" err="1"/>
              <a:t>Virtyal</a:t>
            </a:r>
            <a:r>
              <a:rPr lang="en-US" altLang="zh-TW" sz="3600" dirty="0"/>
              <a:t> Machine]</a:t>
            </a:r>
            <a:r>
              <a:rPr lang="en-US" altLang="zh-TW" sz="3600" dirty="0">
                <a:solidFill>
                  <a:srgbClr val="FF0000"/>
                </a:solidFill>
              </a:rPr>
              <a:t>2</a:t>
            </a:r>
            <a:endParaRPr lang="zh-TW" altLang="en-US" sz="3600" dirty="0"/>
          </a:p>
        </p:txBody>
      </p:sp>
      <p:grpSp>
        <p:nvGrpSpPr>
          <p:cNvPr id="4" name="群組 3"/>
          <p:cNvGrpSpPr/>
          <p:nvPr/>
        </p:nvGrpSpPr>
        <p:grpSpPr>
          <a:xfrm>
            <a:off x="1231024" y="1242534"/>
            <a:ext cx="10556657" cy="5355912"/>
            <a:chOff x="1231024" y="1242534"/>
            <a:chExt cx="10556657" cy="5355912"/>
          </a:xfrm>
        </p:grpSpPr>
        <p:grpSp>
          <p:nvGrpSpPr>
            <p:cNvPr id="6" name="群組 5"/>
            <p:cNvGrpSpPr/>
            <p:nvPr/>
          </p:nvGrpSpPr>
          <p:grpSpPr>
            <a:xfrm>
              <a:off x="5250639" y="1242534"/>
              <a:ext cx="6537042" cy="5355912"/>
              <a:chOff x="2827479" y="751044"/>
              <a:chExt cx="6537042" cy="5355912"/>
            </a:xfrm>
          </p:grpSpPr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27479" y="751044"/>
                <a:ext cx="6537042" cy="5355912"/>
              </a:xfrm>
              <a:prstGeom prst="rect">
                <a:avLst/>
              </a:prstGeom>
            </p:spPr>
          </p:pic>
          <p:sp>
            <p:nvSpPr>
              <p:cNvPr id="5" name="矩形 4"/>
              <p:cNvSpPr/>
              <p:nvPr/>
            </p:nvSpPr>
            <p:spPr>
              <a:xfrm>
                <a:off x="5739618" y="2025748"/>
                <a:ext cx="3624903" cy="801858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3600" dirty="0" smtClean="0">
                    <a:solidFill>
                      <a:srgbClr val="FF0000"/>
                    </a:solidFill>
                  </a:rPr>
                  <a:t>2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9" name="群組 8"/>
            <p:cNvGrpSpPr/>
            <p:nvPr/>
          </p:nvGrpSpPr>
          <p:grpSpPr>
            <a:xfrm>
              <a:off x="1231024" y="2665647"/>
              <a:ext cx="1392905" cy="2789262"/>
              <a:chOff x="1231024" y="2665647"/>
              <a:chExt cx="1392905" cy="2789262"/>
            </a:xfrm>
          </p:grpSpPr>
          <p:pic>
            <p:nvPicPr>
              <p:cNvPr id="11" name="圖片 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1024" y="2665647"/>
                <a:ext cx="1392905" cy="2142931"/>
              </a:xfrm>
              <a:prstGeom prst="rect">
                <a:avLst/>
              </a:prstGeom>
            </p:spPr>
          </p:pic>
          <p:sp>
            <p:nvSpPr>
              <p:cNvPr id="12" name="文字方塊 11"/>
              <p:cNvSpPr txBox="1"/>
              <p:nvPr/>
            </p:nvSpPr>
            <p:spPr>
              <a:xfrm>
                <a:off x="1564419" y="4808578"/>
                <a:ext cx="4671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3600" dirty="0" smtClean="0">
                    <a:solidFill>
                      <a:srgbClr val="FF0000"/>
                    </a:solidFill>
                  </a:rPr>
                  <a:t>1</a:t>
                </a:r>
                <a:endParaRPr lang="zh-TW" altLang="en-US" sz="36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0" name="向右箭號 9"/>
            <p:cNvSpPr/>
            <p:nvPr/>
          </p:nvSpPr>
          <p:spPr>
            <a:xfrm>
              <a:off x="2788919" y="3429000"/>
              <a:ext cx="2461719" cy="128016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174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zh-TW" altLang="en-US" b="1" dirty="0"/>
              <a:t>開啟虛擬機並安裝</a:t>
            </a:r>
            <a:br>
              <a:rPr lang="zh-TW" altLang="en-US" b="1" dirty="0"/>
            </a:b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522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796540" cy="3281045"/>
          </a:xfrm>
        </p:spPr>
        <p:txBody>
          <a:bodyPr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選</a:t>
            </a:r>
            <a:r>
              <a:rPr lang="en-US" altLang="zh-TW" dirty="0" smtClean="0"/>
              <a:t>[ ▶]</a:t>
            </a:r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r>
              <a:rPr lang="en-US" altLang="zh-TW" dirty="0" smtClean="0"/>
              <a:t>Play </a:t>
            </a:r>
            <a:r>
              <a:rPr lang="en-US" altLang="zh-TW" dirty="0" err="1" smtClean="0"/>
              <a:t>viturl</a:t>
            </a:r>
            <a:r>
              <a:rPr lang="en-US" altLang="zh-TW" dirty="0" smtClean="0"/>
              <a:t> machine</a:t>
            </a:r>
            <a:endParaRPr lang="zh-TW" alt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3634740" y="210024"/>
            <a:ext cx="8343900" cy="6316506"/>
            <a:chOff x="2824757" y="804384"/>
            <a:chExt cx="6542485" cy="5317811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24757" y="804384"/>
              <a:ext cx="6542485" cy="5317811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3314700" y="1020278"/>
              <a:ext cx="525780" cy="305602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800" dirty="0" smtClean="0">
                  <a:solidFill>
                    <a:srgbClr val="FF0000"/>
                  </a:solidFill>
                </a:rPr>
                <a:t>1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5577840" y="5280660"/>
              <a:ext cx="582930" cy="41148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3200" dirty="0" smtClean="0">
                  <a:solidFill>
                    <a:srgbClr val="FF0000"/>
                  </a:solidFill>
                </a:rPr>
                <a:t>1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951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2363" y="526110"/>
            <a:ext cx="3270161" cy="2603455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2.</a:t>
            </a:r>
            <a:r>
              <a:rPr lang="zh-TW" altLang="en-US" dirty="0" smtClean="0"/>
              <a:t>告知</a:t>
            </a:r>
            <a:r>
              <a:rPr lang="en-US" altLang="zh-TW" dirty="0" err="1" smtClean="0"/>
              <a:t>Ctrl+G</a:t>
            </a:r>
            <a:r>
              <a:rPr lang="en-US" altLang="zh-TW" dirty="0" smtClean="0"/>
              <a:t> </a:t>
            </a:r>
            <a:r>
              <a:rPr lang="zh-TW" altLang="en-US" dirty="0" smtClean="0"/>
              <a:t>可到虛擬機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Ctrl+alt</a:t>
            </a:r>
            <a:r>
              <a:rPr lang="zh-TW" altLang="en-US" dirty="0" smtClean="0"/>
              <a:t>切換到</a:t>
            </a:r>
            <a:r>
              <a:rPr lang="en-US" altLang="zh-TW" dirty="0" smtClean="0"/>
              <a:t>Windows)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4062234" y="121912"/>
            <a:ext cx="7582920" cy="5266798"/>
            <a:chOff x="4062234" y="121912"/>
            <a:chExt cx="7582920" cy="5266798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2234" y="121912"/>
              <a:ext cx="7582920" cy="5266798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8498541" y="1246094"/>
              <a:ext cx="1586753" cy="581743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71777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200835" cy="2566334"/>
          </a:xfrm>
        </p:spPr>
        <p:txBody>
          <a:bodyPr anchor="t">
            <a:normAutofit/>
          </a:bodyPr>
          <a:lstStyle/>
          <a:p>
            <a:r>
              <a:rPr lang="en-US" altLang="zh-TW" dirty="0" smtClean="0"/>
              <a:t>3.</a:t>
            </a:r>
            <a:r>
              <a:rPr lang="zh-TW" altLang="en-US" dirty="0" smtClean="0"/>
              <a:t>啟動</a:t>
            </a:r>
            <a:r>
              <a:rPr lang="en-US" altLang="zh-TW" dirty="0" smtClean="0"/>
              <a:t>Ubuntu desktop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4254014" y="0"/>
            <a:ext cx="6145043" cy="5309869"/>
            <a:chOff x="4254014" y="0"/>
            <a:chExt cx="6145043" cy="5309869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4014" y="0"/>
              <a:ext cx="6145043" cy="5309869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6490447" y="4751294"/>
              <a:ext cx="2070847" cy="45720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8239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389094" cy="1580216"/>
          </a:xfrm>
        </p:spPr>
        <p:txBody>
          <a:bodyPr anchor="t"/>
          <a:lstStyle/>
          <a:p>
            <a:r>
              <a:rPr lang="en-US" altLang="zh-TW" dirty="0" smtClean="0"/>
              <a:t>4.</a:t>
            </a:r>
            <a:r>
              <a:rPr lang="zh-TW" altLang="en-US" dirty="0" smtClean="0"/>
              <a:t>啟動</a:t>
            </a:r>
            <a:r>
              <a:rPr lang="zh-TW" altLang="en-US" dirty="0"/>
              <a:t>中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654" y="161635"/>
            <a:ext cx="5983358" cy="521277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70060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424953" cy="2924922"/>
          </a:xfrm>
        </p:spPr>
        <p:txBody>
          <a:bodyPr anchor="t"/>
          <a:lstStyle/>
          <a:p>
            <a:r>
              <a:rPr lang="en-US" altLang="zh-TW" dirty="0" smtClean="0"/>
              <a:t>5.</a:t>
            </a:r>
            <a:r>
              <a:rPr lang="zh-TW" altLang="en-US" dirty="0" smtClean="0"/>
              <a:t>出現安裝畫面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529" y="193814"/>
            <a:ext cx="6184423" cy="514080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11023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056529" cy="2512546"/>
          </a:xfrm>
        </p:spPr>
        <p:txBody>
          <a:bodyPr anchor="t">
            <a:normAutofit/>
          </a:bodyPr>
          <a:lstStyle/>
          <a:p>
            <a:r>
              <a:rPr lang="en-US" altLang="zh-TW" dirty="0" smtClean="0"/>
              <a:t>6.</a:t>
            </a:r>
            <a:r>
              <a:rPr lang="zh-TW" altLang="en-US" dirty="0"/>
              <a:t>選</a:t>
            </a:r>
            <a:r>
              <a:rPr lang="en-US" altLang="zh-TW" dirty="0"/>
              <a:t>[</a:t>
            </a:r>
            <a:r>
              <a:rPr lang="en-US" altLang="zh-TW" dirty="0" smtClean="0"/>
              <a:t>English]</a:t>
            </a:r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r>
              <a:rPr lang="zh-TW" altLang="en-US" dirty="0" smtClean="0"/>
              <a:t>；</a:t>
            </a:r>
            <a:r>
              <a:rPr lang="zh-TW" altLang="en-US" dirty="0"/>
              <a:t>選</a:t>
            </a:r>
            <a:r>
              <a:rPr lang="en-US" altLang="zh-TW" dirty="0" smtClean="0"/>
              <a:t>[install</a:t>
            </a:r>
            <a:r>
              <a:rPr lang="zh-TW" altLang="en-US" dirty="0" smtClean="0"/>
              <a:t> </a:t>
            </a:r>
            <a:r>
              <a:rPr lang="en-US" altLang="zh-TW" dirty="0" smtClean="0"/>
              <a:t>Ubuntu]</a:t>
            </a:r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5708219" y="259760"/>
            <a:ext cx="6044509" cy="4993558"/>
            <a:chOff x="3924243" y="1281736"/>
            <a:chExt cx="4343514" cy="4294527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24243" y="1281736"/>
              <a:ext cx="4343514" cy="4294527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4013735" y="2521819"/>
              <a:ext cx="991402" cy="32725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200" dirty="0" smtClean="0">
                  <a:solidFill>
                    <a:srgbClr val="FF0000"/>
                  </a:solidFill>
                </a:rPr>
                <a:t>2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6660776" y="3609474"/>
              <a:ext cx="1193439" cy="462012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800" dirty="0" smtClean="0">
                  <a:solidFill>
                    <a:srgbClr val="FF0000"/>
                  </a:solidFill>
                </a:rPr>
                <a:t>3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66639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7906" y="365126"/>
            <a:ext cx="4984376" cy="2171886"/>
          </a:xfrm>
        </p:spPr>
        <p:txBody>
          <a:bodyPr anchor="t">
            <a:normAutofit/>
          </a:bodyPr>
          <a:lstStyle/>
          <a:p>
            <a:r>
              <a:rPr lang="en-US" altLang="zh-TW" dirty="0" smtClean="0"/>
              <a:t>7.</a:t>
            </a:r>
            <a:r>
              <a:rPr lang="zh-TW" altLang="en-US" dirty="0"/>
              <a:t>選</a:t>
            </a:r>
            <a:r>
              <a:rPr lang="en-US" altLang="zh-TW" dirty="0"/>
              <a:t>[</a:t>
            </a:r>
            <a:r>
              <a:rPr lang="en-US" altLang="zh-TW" dirty="0" smtClean="0"/>
              <a:t>English(US)]</a:t>
            </a:r>
            <a:r>
              <a:rPr lang="en-US" altLang="zh-TW" dirty="0" smtClean="0">
                <a:solidFill>
                  <a:srgbClr val="FF0000"/>
                </a:solidFill>
              </a:rPr>
              <a:t>4</a:t>
            </a:r>
            <a:r>
              <a:rPr lang="zh-TW" altLang="en-US" dirty="0" smtClean="0"/>
              <a:t>；</a:t>
            </a:r>
            <a:r>
              <a:rPr lang="zh-TW" altLang="en-US" dirty="0"/>
              <a:t>選</a:t>
            </a:r>
            <a:r>
              <a:rPr lang="en-US" altLang="zh-TW" dirty="0"/>
              <a:t>[English(US</a:t>
            </a:r>
            <a:r>
              <a:rPr lang="en-US" altLang="zh-TW" dirty="0" smtClean="0"/>
              <a:t>)]</a:t>
            </a:r>
            <a:r>
              <a:rPr lang="en-US" altLang="zh-TW" dirty="0" smtClean="0">
                <a:solidFill>
                  <a:srgbClr val="FF0000"/>
                </a:solidFill>
              </a:rPr>
              <a:t>5</a:t>
            </a:r>
            <a:r>
              <a:rPr lang="zh-TW" altLang="en-US" dirty="0" smtClean="0"/>
              <a:t> ；</a:t>
            </a:r>
            <a:r>
              <a:rPr lang="zh-TW" altLang="en-US" dirty="0"/>
              <a:t>選</a:t>
            </a:r>
            <a:r>
              <a:rPr lang="en-US" altLang="zh-TW" dirty="0" smtClean="0"/>
              <a:t>[continue]</a:t>
            </a:r>
            <a:r>
              <a:rPr lang="en-US" altLang="zh-TW" dirty="0" smtClean="0">
                <a:solidFill>
                  <a:srgbClr val="FF0000"/>
                </a:solidFill>
              </a:rPr>
              <a:t>6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  <p:grpSp>
        <p:nvGrpSpPr>
          <p:cNvPr id="9" name="群組 8"/>
          <p:cNvGrpSpPr/>
          <p:nvPr/>
        </p:nvGrpSpPr>
        <p:grpSpPr>
          <a:xfrm>
            <a:off x="5659073" y="161948"/>
            <a:ext cx="6147445" cy="5145157"/>
            <a:chOff x="5659073" y="161948"/>
            <a:chExt cx="6147445" cy="5145157"/>
          </a:xfrm>
        </p:grpSpPr>
        <p:grpSp>
          <p:nvGrpSpPr>
            <p:cNvPr id="5" name="群組 4"/>
            <p:cNvGrpSpPr/>
            <p:nvPr/>
          </p:nvGrpSpPr>
          <p:grpSpPr>
            <a:xfrm>
              <a:off x="5659073" y="161948"/>
              <a:ext cx="6147445" cy="5145157"/>
              <a:chOff x="3937850" y="1273572"/>
              <a:chExt cx="4316299" cy="4310856"/>
            </a:xfrm>
          </p:grpSpPr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37850" y="1273572"/>
                <a:ext cx="4316299" cy="4310856"/>
              </a:xfrm>
              <a:prstGeom prst="rect">
                <a:avLst/>
              </a:prstGeom>
            </p:spPr>
          </p:pic>
          <p:sp>
            <p:nvSpPr>
              <p:cNvPr id="4" name="矩形 3"/>
              <p:cNvSpPr/>
              <p:nvPr/>
            </p:nvSpPr>
            <p:spPr>
              <a:xfrm>
                <a:off x="7449954" y="4254366"/>
                <a:ext cx="804195" cy="375386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sz="2800" dirty="0" smtClean="0">
                    <a:solidFill>
                      <a:srgbClr val="FF0000"/>
                    </a:solidFill>
                  </a:rPr>
                  <a:t>6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5659073" y="2868706"/>
              <a:ext cx="1566480" cy="29583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3600" dirty="0" smtClean="0">
                  <a:solidFill>
                    <a:srgbClr val="FF0000"/>
                  </a:solidFill>
                </a:rPr>
                <a:t>4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8633012" y="1954306"/>
              <a:ext cx="1380564" cy="322729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3200" dirty="0" smtClean="0">
                  <a:solidFill>
                    <a:srgbClr val="FF0000"/>
                  </a:solidFill>
                </a:rPr>
                <a:t>5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6828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944906" cy="1325563"/>
          </a:xfrm>
        </p:spPr>
        <p:txBody>
          <a:bodyPr/>
          <a:lstStyle/>
          <a:p>
            <a:r>
              <a:rPr lang="en-US" altLang="zh-TW" dirty="0" smtClean="0"/>
              <a:t>8.</a:t>
            </a:r>
            <a:r>
              <a:rPr lang="zh-TW" altLang="en-US" dirty="0" smtClean="0"/>
              <a:t>開始安裝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5583513" y="226622"/>
            <a:ext cx="5954063" cy="4990836"/>
            <a:chOff x="5924172" y="298340"/>
            <a:chExt cx="4359843" cy="4289084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24172" y="298340"/>
              <a:ext cx="4359843" cy="4289084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7431741" y="3747247"/>
              <a:ext cx="1308847" cy="33169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23930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56766" y="365125"/>
            <a:ext cx="4997554" cy="5781675"/>
          </a:xfrm>
        </p:spPr>
        <p:txBody>
          <a:bodyPr anchor="t">
            <a:normAutofit/>
          </a:bodyPr>
          <a:lstStyle/>
          <a:p>
            <a:r>
              <a:rPr lang="en-US" altLang="zh-TW" dirty="0"/>
              <a:t>9. </a:t>
            </a:r>
            <a:r>
              <a:rPr lang="zh-TW" altLang="en-US" dirty="0" smtClean="0"/>
              <a:t>出現</a:t>
            </a:r>
            <a:r>
              <a:rPr lang="en-US" altLang="zh-TW" dirty="0" smtClean="0"/>
              <a:t>[Updates and other software]</a:t>
            </a:r>
            <a:r>
              <a:rPr lang="zh-TW" altLang="en-US" dirty="0" smtClean="0"/>
              <a:t>視窗，選</a:t>
            </a:r>
            <a:r>
              <a:rPr lang="en-US" altLang="zh-TW" dirty="0" smtClean="0"/>
              <a:t>[</a:t>
            </a:r>
            <a:r>
              <a:rPr lang="en-US" altLang="zh-TW" dirty="0"/>
              <a:t>Normal </a:t>
            </a:r>
            <a:r>
              <a:rPr lang="en-US" altLang="zh-TW" dirty="0" smtClean="0"/>
              <a:t>installation]</a:t>
            </a:r>
            <a:r>
              <a:rPr lang="en-US" altLang="zh-TW" dirty="0" smtClean="0">
                <a:solidFill>
                  <a:srgbClr val="FF0000"/>
                </a:solidFill>
              </a:rPr>
              <a:t>7</a:t>
            </a:r>
            <a:r>
              <a:rPr lang="en-US" altLang="zh-TW" dirty="0" smtClean="0"/>
              <a:t>,</a:t>
            </a:r>
            <a:r>
              <a:rPr lang="en-US" altLang="zh-TW" dirty="0">
                <a:solidFill>
                  <a:srgbClr val="FF0000"/>
                </a:solidFill>
              </a:rPr>
              <a:t/>
            </a:r>
            <a:br>
              <a:rPr lang="en-US" altLang="zh-TW" dirty="0">
                <a:solidFill>
                  <a:srgbClr val="FF0000"/>
                </a:solidFill>
              </a:rPr>
            </a:br>
            <a:r>
              <a:rPr lang="zh-TW" altLang="en-US" dirty="0"/>
              <a:t>選</a:t>
            </a:r>
            <a:r>
              <a:rPr lang="en-US" altLang="zh-TW" dirty="0" smtClean="0"/>
              <a:t>[</a:t>
            </a:r>
            <a:r>
              <a:rPr lang="en-US" altLang="zh-TW" dirty="0"/>
              <a:t>Install third-party software for graphics and </a:t>
            </a:r>
            <a:r>
              <a:rPr lang="en-US" altLang="zh-TW" dirty="0" err="1"/>
              <a:t>WiFi</a:t>
            </a:r>
            <a:r>
              <a:rPr lang="en-US" altLang="zh-TW" dirty="0"/>
              <a:t> hardware and additional media </a:t>
            </a:r>
            <a:r>
              <a:rPr lang="en-US" altLang="zh-TW" dirty="0" smtClean="0"/>
              <a:t>formats]</a:t>
            </a:r>
            <a:r>
              <a:rPr lang="en-US" altLang="zh-TW" dirty="0" smtClean="0">
                <a:solidFill>
                  <a:srgbClr val="FF0000"/>
                </a:solidFill>
              </a:rPr>
              <a:t>8</a:t>
            </a:r>
            <a:endParaRPr lang="zh-TW" altLang="en-US" dirty="0">
              <a:solidFill>
                <a:srgbClr val="FF0000"/>
              </a:solidFill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5753750" y="365125"/>
            <a:ext cx="5981047" cy="5690235"/>
            <a:chOff x="5417820" y="269525"/>
            <a:chExt cx="4525857" cy="4310856"/>
          </a:xfrm>
        </p:grpSpPr>
        <p:grpSp>
          <p:nvGrpSpPr>
            <p:cNvPr id="6" name="群組 5"/>
            <p:cNvGrpSpPr/>
            <p:nvPr/>
          </p:nvGrpSpPr>
          <p:grpSpPr>
            <a:xfrm>
              <a:off x="5442312" y="269525"/>
              <a:ext cx="4501365" cy="4310856"/>
              <a:chOff x="5442312" y="269525"/>
              <a:chExt cx="4501365" cy="4310856"/>
            </a:xfrm>
          </p:grpSpPr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29404" y="269525"/>
                <a:ext cx="4414273" cy="4310856"/>
              </a:xfrm>
              <a:prstGeom prst="rect">
                <a:avLst/>
              </a:prstGeom>
            </p:spPr>
          </p:pic>
          <p:sp>
            <p:nvSpPr>
              <p:cNvPr id="4" name="矩形 3"/>
              <p:cNvSpPr/>
              <p:nvPr/>
            </p:nvSpPr>
            <p:spPr>
              <a:xfrm>
                <a:off x="5600700" y="1295400"/>
                <a:ext cx="2026920" cy="312420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5442312" y="1771650"/>
                <a:ext cx="1905000" cy="297180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zh-TW" sz="2800" dirty="0" smtClean="0">
                    <a:solidFill>
                      <a:srgbClr val="FF0000"/>
                    </a:solidFill>
                  </a:rPr>
                  <a:t>7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7" name="矩形 6"/>
            <p:cNvSpPr/>
            <p:nvPr/>
          </p:nvSpPr>
          <p:spPr>
            <a:xfrm>
              <a:off x="5417820" y="2827020"/>
              <a:ext cx="441960" cy="33528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zh-TW" sz="2400" dirty="0" smtClean="0">
                  <a:solidFill>
                    <a:srgbClr val="FF0000"/>
                  </a:solidFill>
                </a:rPr>
                <a:t>8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9415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3348" y="409398"/>
            <a:ext cx="2754854" cy="4205633"/>
          </a:xfrm>
        </p:spPr>
        <p:txBody>
          <a:bodyPr anchor="t">
            <a:normAutofit/>
          </a:bodyPr>
          <a:lstStyle/>
          <a:p>
            <a:r>
              <a:rPr lang="en-US" altLang="zh-TW" sz="3600" dirty="0" smtClean="0"/>
              <a:t>2.</a:t>
            </a:r>
            <a:r>
              <a:rPr lang="zh-TW" altLang="en-US" sz="3600" dirty="0" smtClean="0"/>
              <a:t>選</a:t>
            </a:r>
            <a:r>
              <a:rPr lang="en-US" altLang="zh-TW" sz="3600" dirty="0" smtClean="0"/>
              <a:t>[I </a:t>
            </a:r>
            <a:r>
              <a:rPr lang="en-US" altLang="zh-TW" sz="3600" dirty="0"/>
              <a:t>will install the operating system </a:t>
            </a:r>
            <a:r>
              <a:rPr lang="en-US" altLang="zh-TW" sz="3600" dirty="0" smtClean="0"/>
              <a:t>later]</a:t>
            </a:r>
            <a:r>
              <a:rPr lang="en-US" altLang="zh-TW" sz="3600" dirty="0" smtClean="0">
                <a:solidFill>
                  <a:srgbClr val="FF0000"/>
                </a:solidFill>
              </a:rPr>
              <a:t>3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3349081" y="409398"/>
            <a:ext cx="7881903" cy="6206555"/>
            <a:chOff x="3499689" y="1072181"/>
            <a:chExt cx="5192622" cy="4713638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99689" y="1072181"/>
              <a:ext cx="5192622" cy="4713638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4684542" y="4473526"/>
              <a:ext cx="562707" cy="30948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200" dirty="0" smtClean="0">
                  <a:solidFill>
                    <a:srgbClr val="FF0000"/>
                  </a:solidFill>
                </a:rPr>
                <a:t>3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6429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652520" cy="1494155"/>
          </a:xfrm>
        </p:spPr>
        <p:txBody>
          <a:bodyPr/>
          <a:lstStyle/>
          <a:p>
            <a:r>
              <a:rPr lang="en-US" altLang="zh-TW" dirty="0" smtClean="0"/>
              <a:t>10.</a:t>
            </a:r>
            <a:r>
              <a:rPr lang="zh-TW" altLang="en-US" dirty="0"/>
              <a:t>選</a:t>
            </a:r>
            <a:r>
              <a:rPr lang="en-US" altLang="zh-TW" dirty="0"/>
              <a:t>[</a:t>
            </a:r>
            <a:r>
              <a:rPr lang="en-US" altLang="zh-TW" dirty="0" smtClean="0"/>
              <a:t>continue]</a:t>
            </a:r>
            <a:r>
              <a:rPr lang="en-US" altLang="zh-TW" dirty="0" smtClean="0">
                <a:solidFill>
                  <a:srgbClr val="FF0000"/>
                </a:solidFill>
              </a:rPr>
              <a:t>9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5474101" y="216932"/>
            <a:ext cx="6382619" cy="5655548"/>
            <a:chOff x="3696101" y="1273572"/>
            <a:chExt cx="4544441" cy="4310856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1458" y="1273572"/>
              <a:ext cx="4289084" cy="4310856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3696101" y="3840480"/>
              <a:ext cx="490888" cy="259882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7376160" y="4283242"/>
              <a:ext cx="786063" cy="380198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400" dirty="0" smtClean="0">
                  <a:solidFill>
                    <a:srgbClr val="FF0000"/>
                  </a:solidFill>
                </a:rPr>
                <a:t>9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42385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8971" y="365124"/>
            <a:ext cx="3713201" cy="4688693"/>
          </a:xfrm>
        </p:spPr>
        <p:txBody>
          <a:bodyPr anchor="t">
            <a:normAutofit/>
          </a:bodyPr>
          <a:lstStyle/>
          <a:p>
            <a:r>
              <a:rPr lang="en-US" altLang="zh-TW" dirty="0" smtClean="0"/>
              <a:t>11.</a:t>
            </a:r>
            <a:r>
              <a:rPr lang="zh-TW" altLang="en-US" dirty="0"/>
              <a:t>選</a:t>
            </a:r>
            <a:r>
              <a:rPr lang="en-US" altLang="zh-TW" dirty="0"/>
              <a:t>[[Erase disk and install </a:t>
            </a:r>
            <a:r>
              <a:rPr lang="en-US" altLang="zh-TW" dirty="0" smtClean="0"/>
              <a:t>Ubuntu](</a:t>
            </a:r>
            <a:r>
              <a:rPr lang="zh-TW" altLang="en-US" dirty="0" smtClean="0"/>
              <a:t>出現</a:t>
            </a:r>
            <a:r>
              <a:rPr lang="en-US" altLang="zh-TW" dirty="0" smtClean="0"/>
              <a:t>V)</a:t>
            </a:r>
            <a:r>
              <a:rPr lang="en-US" altLang="zh-TW" dirty="0" smtClean="0">
                <a:solidFill>
                  <a:srgbClr val="FF0000"/>
                </a:solidFill>
              </a:rPr>
              <a:t>10</a:t>
            </a:r>
            <a:r>
              <a:rPr lang="zh-TW" altLang="en-US" dirty="0" smtClean="0"/>
              <a:t>，選</a:t>
            </a:r>
            <a:r>
              <a:rPr lang="en-US" altLang="zh-TW" dirty="0"/>
              <a:t>[</a:t>
            </a:r>
            <a:r>
              <a:rPr lang="en-US" altLang="zh-TW" dirty="0" smtClean="0"/>
              <a:t>continue]</a:t>
            </a:r>
            <a:r>
              <a:rPr lang="en-US" altLang="zh-TW" dirty="0" smtClean="0">
                <a:solidFill>
                  <a:srgbClr val="FF0000"/>
                </a:solidFill>
              </a:rPr>
              <a:t>11</a:t>
            </a:r>
            <a:endParaRPr lang="zh-TW" alt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4851010" y="201587"/>
            <a:ext cx="6867378" cy="6142942"/>
            <a:chOff x="3810001" y="1523950"/>
            <a:chExt cx="4571999" cy="3810100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24243" y="1523950"/>
              <a:ext cx="4343514" cy="3810100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7518400" y="4533499"/>
              <a:ext cx="863600" cy="424582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2400" dirty="0" smtClean="0">
                  <a:solidFill>
                    <a:srgbClr val="FF0000"/>
                  </a:solidFill>
                </a:rPr>
                <a:t>11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810001" y="3088640"/>
              <a:ext cx="1778000" cy="24384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400" dirty="0" smtClean="0">
                  <a:solidFill>
                    <a:srgbClr val="FF0000"/>
                  </a:solidFill>
                </a:rPr>
                <a:t>10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63379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6881" y="365125"/>
            <a:ext cx="3515436" cy="4589012"/>
          </a:xfrm>
        </p:spPr>
        <p:txBody>
          <a:bodyPr anchor="t"/>
          <a:lstStyle/>
          <a:p>
            <a:r>
              <a:rPr lang="en-US" altLang="zh-TW" dirty="0" smtClean="0"/>
              <a:t>12.</a:t>
            </a:r>
            <a:r>
              <a:rPr lang="zh-TW" altLang="en-US" dirty="0"/>
              <a:t>選</a:t>
            </a:r>
            <a:r>
              <a:rPr lang="en-US" altLang="zh-TW" dirty="0"/>
              <a:t>[</a:t>
            </a:r>
            <a:r>
              <a:rPr lang="en-US" altLang="zh-TW" dirty="0" smtClean="0"/>
              <a:t>continue]</a:t>
            </a:r>
            <a:r>
              <a:rPr lang="en-US" altLang="zh-TW" dirty="0" smtClean="0">
                <a:solidFill>
                  <a:srgbClr val="FF0000"/>
                </a:solidFill>
              </a:rPr>
              <a:t>12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4489670" y="254216"/>
            <a:ext cx="7179165" cy="6310357"/>
            <a:chOff x="4489671" y="254216"/>
            <a:chExt cx="6539400" cy="5669667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89671" y="254216"/>
              <a:ext cx="6539399" cy="5669667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9921923" y="4394579"/>
              <a:ext cx="1107148" cy="46402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400" dirty="0" smtClean="0">
                  <a:solidFill>
                    <a:srgbClr val="FF0000"/>
                  </a:solidFill>
                </a:rPr>
                <a:t>12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48624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6728" y="365125"/>
            <a:ext cx="3425588" cy="3770147"/>
          </a:xfrm>
        </p:spPr>
        <p:txBody>
          <a:bodyPr anchor="t">
            <a:normAutofit/>
          </a:bodyPr>
          <a:lstStyle/>
          <a:p>
            <a:r>
              <a:rPr lang="en-US" altLang="zh-TW" dirty="0" smtClean="0"/>
              <a:t>13.</a:t>
            </a:r>
            <a:r>
              <a:rPr lang="zh-TW" altLang="en-US" dirty="0" smtClean="0"/>
              <a:t>詢問所在地區</a:t>
            </a:r>
            <a:r>
              <a:rPr lang="en-US" altLang="zh-TW" dirty="0" smtClean="0"/>
              <a:t>[Where are you]</a:t>
            </a:r>
            <a:r>
              <a:rPr lang="zh-TW" altLang="en-US" dirty="0" smtClean="0"/>
              <a:t>，選文字方塊</a:t>
            </a:r>
            <a:r>
              <a:rPr lang="en-US" altLang="zh-TW" dirty="0" smtClean="0">
                <a:solidFill>
                  <a:srgbClr val="FF0000"/>
                </a:solidFill>
              </a:rPr>
              <a:t>13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3671248" y="365125"/>
            <a:ext cx="8117051" cy="6144857"/>
            <a:chOff x="3671248" y="365125"/>
            <a:chExt cx="8117051" cy="6144857"/>
          </a:xfrm>
        </p:grpSpPr>
        <p:grpSp>
          <p:nvGrpSpPr>
            <p:cNvPr id="7" name="群組 6"/>
            <p:cNvGrpSpPr/>
            <p:nvPr/>
          </p:nvGrpSpPr>
          <p:grpSpPr>
            <a:xfrm>
              <a:off x="3671248" y="365125"/>
              <a:ext cx="8117051" cy="6144857"/>
              <a:chOff x="3671248" y="365125"/>
              <a:chExt cx="8117051" cy="6144857"/>
            </a:xfrm>
          </p:grpSpPr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88558" y="365125"/>
                <a:ext cx="7099741" cy="6144857"/>
              </a:xfrm>
              <a:prstGeom prst="rect">
                <a:avLst/>
              </a:prstGeom>
            </p:spPr>
          </p:pic>
          <p:cxnSp>
            <p:nvCxnSpPr>
              <p:cNvPr id="5" name="直線單箭頭接點 4"/>
              <p:cNvCxnSpPr/>
              <p:nvPr/>
            </p:nvCxnSpPr>
            <p:spPr>
              <a:xfrm flipV="1">
                <a:off x="3889612" y="5186149"/>
                <a:ext cx="1310185" cy="382138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文字方塊 5"/>
              <p:cNvSpPr txBox="1"/>
              <p:nvPr/>
            </p:nvSpPr>
            <p:spPr>
              <a:xfrm>
                <a:off x="3671248" y="5418161"/>
                <a:ext cx="70403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4000" dirty="0" smtClean="0">
                    <a:solidFill>
                      <a:srgbClr val="FF0000"/>
                    </a:solidFill>
                  </a:rPr>
                  <a:t>13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矩形 7"/>
            <p:cNvSpPr/>
            <p:nvPr/>
          </p:nvSpPr>
          <p:spPr>
            <a:xfrm>
              <a:off x="4814047" y="2034988"/>
              <a:ext cx="2061882" cy="47513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88029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7906" y="365125"/>
            <a:ext cx="3173506" cy="3785534"/>
          </a:xfrm>
        </p:spPr>
        <p:txBody>
          <a:bodyPr anchor="t"/>
          <a:lstStyle/>
          <a:p>
            <a:r>
              <a:rPr lang="en-US" altLang="zh-TW" dirty="0" smtClean="0"/>
              <a:t>14.</a:t>
            </a:r>
            <a:r>
              <a:rPr lang="zh-TW" altLang="en-US" dirty="0" smtClean="0"/>
              <a:t>輸入</a:t>
            </a:r>
            <a:r>
              <a:rPr lang="en-US" altLang="zh-TW" dirty="0" smtClean="0"/>
              <a:t>Taiwan</a:t>
            </a:r>
            <a:r>
              <a:rPr lang="en-US" altLang="zh-TW" dirty="0" smtClean="0">
                <a:solidFill>
                  <a:srgbClr val="FF0000"/>
                </a:solidFill>
              </a:rPr>
              <a:t>14</a:t>
            </a:r>
            <a:r>
              <a:rPr lang="zh-TW" altLang="en-US" dirty="0" smtClean="0"/>
              <a:t>出現</a:t>
            </a:r>
            <a:r>
              <a:rPr lang="en-US" altLang="zh-TW" dirty="0"/>
              <a:t>Taiwan Time(Taiwan)</a:t>
            </a:r>
            <a:endParaRPr lang="zh-TW" alt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1326601" y="215590"/>
            <a:ext cx="10040645" cy="5104010"/>
            <a:chOff x="1326601" y="215590"/>
            <a:chExt cx="10040645" cy="5104010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3223" y="215590"/>
              <a:ext cx="6794023" cy="5104010"/>
            </a:xfrm>
            <a:prstGeom prst="rect">
              <a:avLst/>
            </a:prstGeom>
          </p:spPr>
        </p:pic>
        <p:cxnSp>
          <p:nvCxnSpPr>
            <p:cNvPr id="5" name="直線單箭頭接點 4"/>
            <p:cNvCxnSpPr/>
            <p:nvPr/>
          </p:nvCxnSpPr>
          <p:spPr>
            <a:xfrm flipV="1">
              <a:off x="3263153" y="4840941"/>
              <a:ext cx="1452282" cy="161365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字方塊 5"/>
            <p:cNvSpPr txBox="1"/>
            <p:nvPr/>
          </p:nvSpPr>
          <p:spPr>
            <a:xfrm>
              <a:off x="1326601" y="4771473"/>
              <a:ext cx="21192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 smtClean="0">
                  <a:solidFill>
                    <a:srgbClr val="FF0000"/>
                  </a:solidFill>
                </a:rPr>
                <a:t>輸入</a:t>
              </a:r>
              <a:r>
                <a:rPr lang="en-US" altLang="zh-TW" sz="2400" dirty="0" smtClean="0">
                  <a:solidFill>
                    <a:srgbClr val="FF0000"/>
                  </a:solidFill>
                </a:rPr>
                <a:t>Taiwan</a:t>
              </a:r>
              <a:r>
                <a:rPr lang="zh-TW" altLang="en-US" sz="2400" dirty="0" smtClean="0">
                  <a:solidFill>
                    <a:srgbClr val="FF0000"/>
                  </a:solidFill>
                </a:rPr>
                <a:t>  </a:t>
              </a:r>
              <a:r>
                <a:rPr lang="en-US" altLang="zh-TW" sz="2400" dirty="0" smtClean="0">
                  <a:solidFill>
                    <a:srgbClr val="FF0000"/>
                  </a:solidFill>
                </a:rPr>
                <a:t>14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28417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102224" cy="3713816"/>
          </a:xfrm>
        </p:spPr>
        <p:txBody>
          <a:bodyPr anchor="t">
            <a:normAutofit/>
          </a:bodyPr>
          <a:lstStyle/>
          <a:p>
            <a:r>
              <a:rPr lang="en-US" altLang="zh-TW" dirty="0"/>
              <a:t>15. </a:t>
            </a:r>
            <a:r>
              <a:rPr lang="zh-TW" altLang="en-US" dirty="0" smtClean="0"/>
              <a:t>選</a:t>
            </a:r>
            <a:r>
              <a:rPr lang="en-US" altLang="zh-TW" dirty="0" smtClean="0"/>
              <a:t>[Taiwan </a:t>
            </a:r>
            <a:r>
              <a:rPr lang="en-US" altLang="zh-TW" dirty="0"/>
              <a:t>Time(Taiwan</a:t>
            </a:r>
            <a:r>
              <a:rPr lang="en-US" altLang="zh-TW" dirty="0" smtClean="0"/>
              <a:t>)]</a:t>
            </a:r>
            <a:r>
              <a:rPr lang="en-US" altLang="zh-TW" dirty="0" smtClean="0">
                <a:solidFill>
                  <a:srgbClr val="FF0000"/>
                </a:solidFill>
              </a:rPr>
              <a:t>15</a:t>
            </a:r>
            <a:endParaRPr lang="zh-TW" altLang="en-US" dirty="0">
              <a:solidFill>
                <a:srgbClr val="FF0000"/>
              </a:solidFill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5154706" y="174443"/>
            <a:ext cx="6113928" cy="5081160"/>
            <a:chOff x="5154706" y="174443"/>
            <a:chExt cx="6113928" cy="5081160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08329" y="174443"/>
              <a:ext cx="5960305" cy="5081160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5154706" y="4374776"/>
              <a:ext cx="1515035" cy="21515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400" dirty="0" smtClean="0">
                  <a:solidFill>
                    <a:srgbClr val="FF0000"/>
                  </a:solidFill>
                </a:rPr>
                <a:t>15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13065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079376" cy="2216710"/>
          </a:xfrm>
        </p:spPr>
        <p:txBody>
          <a:bodyPr anchor="t"/>
          <a:lstStyle/>
          <a:p>
            <a:r>
              <a:rPr lang="en-US" altLang="zh-TW" dirty="0" smtClean="0"/>
              <a:t>16.</a:t>
            </a:r>
            <a:r>
              <a:rPr lang="zh-TW" altLang="en-US" dirty="0" smtClean="0"/>
              <a:t>選</a:t>
            </a:r>
            <a:r>
              <a:rPr lang="en-US" altLang="zh-TW" dirty="0" smtClean="0"/>
              <a:t>[continue]</a:t>
            </a:r>
            <a:r>
              <a:rPr lang="en-US" altLang="zh-TW" dirty="0" smtClean="0">
                <a:solidFill>
                  <a:srgbClr val="FF0000"/>
                </a:solidFill>
              </a:rPr>
              <a:t>16</a:t>
            </a:r>
            <a:endParaRPr lang="zh-TW" altLang="en-US" dirty="0">
              <a:solidFill>
                <a:srgbClr val="FF0000"/>
              </a:solidFill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5504432" y="227909"/>
            <a:ext cx="6302086" cy="5097125"/>
            <a:chOff x="3899749" y="1545722"/>
            <a:chExt cx="4392501" cy="3766556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99749" y="1545722"/>
              <a:ext cx="4392501" cy="3766556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7306236" y="4591251"/>
              <a:ext cx="884864" cy="348302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000" dirty="0" smtClean="0">
                  <a:solidFill>
                    <a:srgbClr val="FF0000"/>
                  </a:solidFill>
                </a:rPr>
                <a:t>16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78570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966882" cy="3668993"/>
          </a:xfrm>
        </p:spPr>
        <p:txBody>
          <a:bodyPr anchor="t"/>
          <a:lstStyle/>
          <a:p>
            <a:r>
              <a:rPr lang="en-US" altLang="zh-TW" dirty="0" smtClean="0"/>
              <a:t>17.</a:t>
            </a:r>
            <a:r>
              <a:rPr lang="zh-TW" altLang="en-US" dirty="0" smtClean="0"/>
              <a:t>出現詢問帳號、密碼與電腦名稱視窗</a:t>
            </a:r>
            <a:r>
              <a:rPr lang="en-US" altLang="zh-TW" dirty="0" smtClean="0"/>
              <a:t>(Who are you)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5347710" y="207259"/>
            <a:ext cx="6006090" cy="5189801"/>
            <a:chOff x="5347710" y="207259"/>
            <a:chExt cx="6006090" cy="5189801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47710" y="207259"/>
              <a:ext cx="6006090" cy="5189801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5423647" y="1568824"/>
              <a:ext cx="1416424" cy="48409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73577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4"/>
            <a:ext cx="4442012" cy="4771651"/>
          </a:xfrm>
        </p:spPr>
        <p:txBody>
          <a:bodyPr anchor="t">
            <a:normAutofit fontScale="90000"/>
          </a:bodyPr>
          <a:lstStyle/>
          <a:p>
            <a:r>
              <a:rPr lang="en-US" altLang="zh-TW" dirty="0" smtClean="0"/>
              <a:t>18.</a:t>
            </a:r>
            <a:r>
              <a:rPr lang="zh-TW" altLang="en-US" dirty="0" smtClean="0"/>
              <a:t>輸入</a:t>
            </a:r>
            <a:r>
              <a:rPr lang="en-US" altLang="zh-TW" dirty="0"/>
              <a:t>[your name] </a:t>
            </a:r>
            <a:r>
              <a:rPr lang="en-US" altLang="zh-TW" dirty="0" smtClean="0"/>
              <a:t>(</a:t>
            </a:r>
            <a:r>
              <a:rPr lang="zh-TW" altLang="en-US" dirty="0"/>
              <a:t>本</a:t>
            </a:r>
            <a:r>
              <a:rPr lang="zh-TW" altLang="en-US" dirty="0" smtClean="0"/>
              <a:t>例</a:t>
            </a:r>
            <a:r>
              <a:rPr lang="en-US" altLang="zh-TW" dirty="0" err="1" smtClean="0">
                <a:solidFill>
                  <a:srgbClr val="00B0F0"/>
                </a:solidFill>
              </a:rPr>
              <a:t>bigred</a:t>
            </a:r>
            <a:r>
              <a:rPr lang="en-US" altLang="zh-TW" dirty="0" smtClean="0"/>
              <a:t>)</a:t>
            </a:r>
            <a:r>
              <a:rPr lang="en-US" altLang="zh-TW" dirty="0" smtClean="0">
                <a:solidFill>
                  <a:srgbClr val="FF0000"/>
                </a:solidFill>
              </a:rPr>
              <a:t>17</a:t>
            </a:r>
            <a:r>
              <a:rPr lang="zh-TW" altLang="en-US" dirty="0" smtClean="0"/>
              <a:t>，輸入</a:t>
            </a:r>
            <a:r>
              <a:rPr lang="zh-TW" altLang="en-US" dirty="0"/>
              <a:t>電腦</a:t>
            </a:r>
            <a:r>
              <a:rPr lang="zh-TW" altLang="en-US" dirty="0" smtClean="0"/>
              <a:t>名稱</a:t>
            </a:r>
            <a:r>
              <a:rPr lang="en-US" altLang="zh-TW" dirty="0" smtClean="0"/>
              <a:t>[your computer‘s name](</a:t>
            </a:r>
            <a:r>
              <a:rPr lang="zh-TW" altLang="en-US" dirty="0"/>
              <a:t>本例</a:t>
            </a:r>
            <a:r>
              <a:rPr lang="en-US" altLang="zh-TW" dirty="0" smtClean="0">
                <a:solidFill>
                  <a:srgbClr val="00B0F0"/>
                </a:solidFill>
              </a:rPr>
              <a:t>ud2004</a:t>
            </a:r>
            <a:r>
              <a:rPr lang="en-US" altLang="zh-TW" dirty="0" smtClean="0"/>
              <a:t>)</a:t>
            </a:r>
            <a:r>
              <a:rPr lang="en-US" altLang="zh-TW" dirty="0" smtClean="0">
                <a:solidFill>
                  <a:srgbClr val="FF0000"/>
                </a:solidFill>
              </a:rPr>
              <a:t>18</a:t>
            </a:r>
            <a:r>
              <a:rPr lang="zh-TW" altLang="en-US" dirty="0" smtClean="0"/>
              <a:t>，</a:t>
            </a:r>
            <a:r>
              <a:rPr lang="en-US" altLang="zh-TW" dirty="0"/>
              <a:t> </a:t>
            </a:r>
            <a:r>
              <a:rPr lang="zh-TW" altLang="en-US" dirty="0" smtClean="0"/>
              <a:t>輸入</a:t>
            </a:r>
            <a:r>
              <a:rPr lang="en-US" altLang="zh-TW" dirty="0" smtClean="0"/>
              <a:t>[Pick </a:t>
            </a:r>
            <a:r>
              <a:rPr lang="en-US" altLang="zh-TW" dirty="0"/>
              <a:t>a username</a:t>
            </a:r>
            <a:r>
              <a:rPr lang="en-US" altLang="zh-TW" dirty="0" smtClean="0"/>
              <a:t>]</a:t>
            </a:r>
            <a:r>
              <a:rPr lang="en-US" altLang="zh-TW" dirty="0"/>
              <a:t> (</a:t>
            </a:r>
            <a:r>
              <a:rPr lang="zh-TW" altLang="en-US" dirty="0"/>
              <a:t>本例</a:t>
            </a:r>
            <a:r>
              <a:rPr lang="en-US" altLang="zh-TW" dirty="0" err="1" smtClean="0">
                <a:solidFill>
                  <a:srgbClr val="00B0F0"/>
                </a:solidFill>
              </a:rPr>
              <a:t>bigred</a:t>
            </a:r>
            <a:r>
              <a:rPr lang="en-US" altLang="zh-TW" dirty="0" smtClean="0"/>
              <a:t>)</a:t>
            </a:r>
            <a:r>
              <a:rPr lang="en-US" altLang="zh-TW" dirty="0" smtClean="0">
                <a:solidFill>
                  <a:srgbClr val="FF0000"/>
                </a:solidFill>
              </a:rPr>
              <a:t>19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5909286" y="155070"/>
            <a:ext cx="5995844" cy="5305183"/>
            <a:chOff x="5909286" y="155070"/>
            <a:chExt cx="5995844" cy="5305183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09286" y="155070"/>
              <a:ext cx="5995844" cy="5305183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8265459" y="2151528"/>
              <a:ext cx="762000" cy="31376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2000" dirty="0" smtClean="0">
                  <a:solidFill>
                    <a:srgbClr val="FF0000"/>
                  </a:solidFill>
                </a:rPr>
                <a:t>17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8256494" y="2483224"/>
              <a:ext cx="968188" cy="17929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2400" dirty="0" smtClean="0">
                  <a:solidFill>
                    <a:srgbClr val="FF0000"/>
                  </a:solidFill>
                </a:rPr>
                <a:t>18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8265459" y="2886634"/>
              <a:ext cx="860612" cy="26894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2400" dirty="0" smtClean="0">
                  <a:solidFill>
                    <a:srgbClr val="FF0000"/>
                  </a:solidFill>
                </a:rPr>
                <a:t>19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50162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3829" y="360994"/>
            <a:ext cx="5297713" cy="5967236"/>
          </a:xfrm>
        </p:spPr>
        <p:txBody>
          <a:bodyPr anchor="t">
            <a:normAutofit fontScale="90000"/>
          </a:bodyPr>
          <a:lstStyle/>
          <a:p>
            <a:r>
              <a:rPr lang="en-US" altLang="zh-TW" dirty="0"/>
              <a:t>20. </a:t>
            </a:r>
            <a:r>
              <a:rPr lang="zh-TW" altLang="en-US" dirty="0" smtClean="0"/>
              <a:t>輸入密</a:t>
            </a:r>
            <a:r>
              <a:rPr lang="zh-TW" altLang="en-US" dirty="0"/>
              <a:t>碼</a:t>
            </a:r>
            <a:r>
              <a:rPr lang="en-US" altLang="zh-TW" dirty="0" smtClean="0"/>
              <a:t>[Choose </a:t>
            </a:r>
            <a:r>
              <a:rPr lang="en-US" altLang="zh-TW" dirty="0"/>
              <a:t>a password</a:t>
            </a:r>
            <a:r>
              <a:rPr lang="en-US" altLang="zh-TW" dirty="0" smtClean="0"/>
              <a:t>]</a:t>
            </a:r>
            <a:r>
              <a:rPr lang="en-US" altLang="zh-TW" dirty="0"/>
              <a:t> (</a:t>
            </a:r>
            <a:r>
              <a:rPr lang="zh-TW" altLang="en-US" dirty="0"/>
              <a:t>本例</a:t>
            </a:r>
            <a:r>
              <a:rPr lang="en-US" altLang="zh-TW" dirty="0" err="1" smtClean="0">
                <a:solidFill>
                  <a:srgbClr val="00B0F0"/>
                </a:solidFill>
              </a:rPr>
              <a:t>bigred</a:t>
            </a:r>
            <a:r>
              <a:rPr lang="en-US" altLang="zh-TW" dirty="0" smtClean="0"/>
              <a:t>)</a:t>
            </a:r>
            <a:r>
              <a:rPr lang="en-US" altLang="zh-TW" dirty="0" smtClean="0">
                <a:solidFill>
                  <a:srgbClr val="FF0000"/>
                </a:solidFill>
              </a:rPr>
              <a:t>20</a:t>
            </a:r>
            <a:r>
              <a:rPr lang="zh-TW" altLang="en-US" dirty="0" smtClean="0"/>
              <a:t>、密碼再輸入</a:t>
            </a:r>
            <a:r>
              <a:rPr lang="en-US" altLang="zh-TW" dirty="0" smtClean="0"/>
              <a:t>1</a:t>
            </a:r>
            <a:r>
              <a:rPr lang="zh-TW" altLang="en-US" dirty="0" smtClean="0"/>
              <a:t>次確認</a:t>
            </a:r>
            <a:r>
              <a:rPr lang="en-US" altLang="zh-TW" dirty="0" smtClean="0"/>
              <a:t>[Confirm </a:t>
            </a:r>
            <a:r>
              <a:rPr lang="en-US" altLang="zh-TW" dirty="0"/>
              <a:t>your password</a:t>
            </a:r>
            <a:r>
              <a:rPr lang="en-US" altLang="zh-TW" dirty="0" smtClean="0"/>
              <a:t>]  </a:t>
            </a:r>
            <a:r>
              <a:rPr lang="en-US" altLang="zh-TW" dirty="0"/>
              <a:t>(</a:t>
            </a:r>
            <a:r>
              <a:rPr lang="zh-TW" altLang="en-US" dirty="0"/>
              <a:t>本例</a:t>
            </a:r>
            <a:r>
              <a:rPr lang="en-US" altLang="zh-TW" dirty="0" err="1" smtClean="0">
                <a:solidFill>
                  <a:srgbClr val="00B0F0"/>
                </a:solidFill>
              </a:rPr>
              <a:t>bigred</a:t>
            </a:r>
            <a:r>
              <a:rPr lang="en-US" altLang="zh-TW" dirty="0" smtClean="0"/>
              <a:t>)</a:t>
            </a:r>
            <a:r>
              <a:rPr lang="en-US" altLang="zh-TW" dirty="0" smtClean="0">
                <a:solidFill>
                  <a:srgbClr val="FF0000"/>
                </a:solidFill>
              </a:rPr>
              <a:t>21</a:t>
            </a:r>
            <a:r>
              <a:rPr lang="zh-TW" altLang="en-US" dirty="0" smtClean="0"/>
              <a:t>，選</a:t>
            </a:r>
            <a:r>
              <a:rPr lang="en-US" altLang="zh-TW" dirty="0" smtClean="0"/>
              <a:t>[Require </a:t>
            </a:r>
            <a:r>
              <a:rPr lang="en-US" altLang="zh-TW" dirty="0"/>
              <a:t>my password to </a:t>
            </a:r>
            <a:r>
              <a:rPr lang="en-US" altLang="zh-TW" dirty="0" smtClean="0"/>
              <a:t>login](</a:t>
            </a:r>
            <a:r>
              <a:rPr lang="zh-TW" altLang="en-US" dirty="0" smtClean="0"/>
              <a:t>出現</a:t>
            </a:r>
            <a:r>
              <a:rPr lang="en-US" altLang="zh-TW" dirty="0" smtClean="0"/>
              <a:t>[V])</a:t>
            </a:r>
            <a:r>
              <a:rPr lang="en-US" altLang="zh-TW" dirty="0" smtClean="0">
                <a:solidFill>
                  <a:srgbClr val="FF0000"/>
                </a:solidFill>
              </a:rPr>
              <a:t>22</a:t>
            </a:r>
            <a:r>
              <a:rPr lang="zh-TW" altLang="en-US" dirty="0" smtClean="0"/>
              <a:t>，</a:t>
            </a:r>
            <a:r>
              <a:rPr lang="zh-TW" altLang="en-US" dirty="0"/>
              <a:t>選</a:t>
            </a:r>
            <a:r>
              <a:rPr lang="en-US" altLang="zh-TW" dirty="0"/>
              <a:t>[</a:t>
            </a:r>
            <a:r>
              <a:rPr lang="en-US" altLang="zh-TW" dirty="0" smtClean="0"/>
              <a:t>continue]</a:t>
            </a:r>
            <a:r>
              <a:rPr lang="en-US" altLang="zh-TW" dirty="0" smtClean="0">
                <a:solidFill>
                  <a:srgbClr val="FF0000"/>
                </a:solidFill>
              </a:rPr>
              <a:t>23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grpSp>
        <p:nvGrpSpPr>
          <p:cNvPr id="9" name="群組 8"/>
          <p:cNvGrpSpPr/>
          <p:nvPr/>
        </p:nvGrpSpPr>
        <p:grpSpPr>
          <a:xfrm>
            <a:off x="5762171" y="360993"/>
            <a:ext cx="5994400" cy="6083349"/>
            <a:chOff x="5529943" y="578707"/>
            <a:chExt cx="5994400" cy="6083349"/>
          </a:xfrm>
        </p:grpSpPr>
        <p:grpSp>
          <p:nvGrpSpPr>
            <p:cNvPr id="5" name="群組 4"/>
            <p:cNvGrpSpPr/>
            <p:nvPr/>
          </p:nvGrpSpPr>
          <p:grpSpPr>
            <a:xfrm>
              <a:off x="5529943" y="578707"/>
              <a:ext cx="5994400" cy="6083349"/>
              <a:chOff x="3948736" y="1551165"/>
              <a:chExt cx="4294527" cy="3755670"/>
            </a:xfrm>
          </p:grpSpPr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48736" y="1551165"/>
                <a:ext cx="4294527" cy="3755670"/>
              </a:xfrm>
              <a:prstGeom prst="rect">
                <a:avLst/>
              </a:prstGeom>
            </p:spPr>
          </p:pic>
          <p:sp>
            <p:nvSpPr>
              <p:cNvPr id="4" name="矩形 3"/>
              <p:cNvSpPr/>
              <p:nvPr/>
            </p:nvSpPr>
            <p:spPr>
              <a:xfrm>
                <a:off x="7413992" y="4543123"/>
                <a:ext cx="829271" cy="459049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sz="2400" dirty="0" smtClean="0">
                    <a:solidFill>
                      <a:srgbClr val="FF0000"/>
                    </a:solidFill>
                  </a:rPr>
                  <a:t>23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7852229" y="4122057"/>
              <a:ext cx="1364342" cy="21771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2800" dirty="0" smtClean="0">
                  <a:solidFill>
                    <a:srgbClr val="FF0000"/>
                  </a:solidFill>
                </a:rPr>
                <a:t>20</a:t>
              </a:r>
              <a:endParaRPr lang="zh-TW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852229" y="4339771"/>
              <a:ext cx="1465942" cy="33382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2400" dirty="0" smtClean="0">
                  <a:solidFill>
                    <a:srgbClr val="FF0000"/>
                  </a:solidFill>
                </a:rPr>
                <a:t>21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7518400" y="4833257"/>
              <a:ext cx="638629" cy="33382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400" dirty="0" smtClean="0">
                  <a:solidFill>
                    <a:srgbClr val="FF0000"/>
                  </a:solidFill>
                </a:rPr>
                <a:t>22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9921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023334" cy="1325563"/>
          </a:xfrm>
        </p:spPr>
        <p:txBody>
          <a:bodyPr/>
          <a:lstStyle/>
          <a:p>
            <a:r>
              <a:rPr lang="en-US" altLang="zh-TW" dirty="0" smtClean="0"/>
              <a:t>3.</a:t>
            </a:r>
            <a:r>
              <a:rPr lang="zh-TW" altLang="en-US" dirty="0" smtClean="0"/>
              <a:t>選</a:t>
            </a:r>
            <a:r>
              <a:rPr lang="en-US" altLang="zh-TW" dirty="0" smtClean="0"/>
              <a:t>[Next]</a:t>
            </a:r>
            <a:r>
              <a:rPr lang="en-US" altLang="zh-TW" dirty="0" smtClean="0">
                <a:solidFill>
                  <a:srgbClr val="FF0000"/>
                </a:solidFill>
              </a:rPr>
              <a:t>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3991868" y="365125"/>
            <a:ext cx="7120781" cy="6218555"/>
            <a:chOff x="4185507" y="1404204"/>
            <a:chExt cx="3820986" cy="4049592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85507" y="1404204"/>
              <a:ext cx="3820986" cy="4049592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4185507" y="4107766"/>
              <a:ext cx="2116819" cy="3235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6505074" y="5157537"/>
              <a:ext cx="641684" cy="296259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800" dirty="0" smtClean="0">
                  <a:solidFill>
                    <a:srgbClr val="FF0000"/>
                  </a:solidFill>
                </a:rPr>
                <a:t>4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11915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830830" cy="4968925"/>
          </a:xfrm>
        </p:spPr>
        <p:txBody>
          <a:bodyPr anchor="t"/>
          <a:lstStyle/>
          <a:p>
            <a:r>
              <a:rPr lang="en-US" altLang="zh-TW" dirty="0" smtClean="0"/>
              <a:t>21.</a:t>
            </a:r>
            <a:r>
              <a:rPr lang="zh-TW" altLang="en-US" dirty="0" smtClean="0"/>
              <a:t>告</a:t>
            </a:r>
            <a:r>
              <a:rPr lang="zh-TW" altLang="en-US" dirty="0"/>
              <a:t>知</a:t>
            </a:r>
            <a:r>
              <a:rPr lang="en-US" altLang="zh-TW" dirty="0" smtClean="0"/>
              <a:t>Ubuntu Desktop</a:t>
            </a:r>
            <a:r>
              <a:rPr lang="zh-TW" altLang="en-US" dirty="0" smtClean="0"/>
              <a:t>新功能，選</a:t>
            </a:r>
            <a:r>
              <a:rPr lang="en-US" altLang="zh-TW" dirty="0" smtClean="0"/>
              <a:t>[&gt;]</a:t>
            </a:r>
            <a:r>
              <a:rPr lang="en-US" altLang="zh-TW" dirty="0" smtClean="0">
                <a:solidFill>
                  <a:srgbClr val="FF0000"/>
                </a:solidFill>
              </a:rPr>
              <a:t>24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4553436" y="365125"/>
            <a:ext cx="7025153" cy="6131680"/>
            <a:chOff x="4381986" y="506680"/>
            <a:chExt cx="7025153" cy="6131680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81986" y="506680"/>
              <a:ext cx="7025153" cy="6131680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10584180" y="3897630"/>
              <a:ext cx="822959" cy="84582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800" dirty="0" smtClean="0">
                  <a:solidFill>
                    <a:srgbClr val="FF0000"/>
                  </a:solidFill>
                </a:rPr>
                <a:t>24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26331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22.</a:t>
            </a:r>
            <a:r>
              <a:rPr lang="zh-TW" altLang="en-US" dirty="0"/>
              <a:t>選</a:t>
            </a:r>
            <a:r>
              <a:rPr lang="en-US" altLang="zh-TW" dirty="0"/>
              <a:t>[&gt;]</a:t>
            </a:r>
            <a:r>
              <a:rPr lang="en-US" altLang="zh-TW" dirty="0" smtClean="0">
                <a:solidFill>
                  <a:srgbClr val="FF0000"/>
                </a:solidFill>
              </a:rPr>
              <a:t>25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4284016" y="365125"/>
            <a:ext cx="7168844" cy="6058535"/>
            <a:chOff x="3929686" y="1521228"/>
            <a:chExt cx="4414214" cy="3815543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29686" y="1521228"/>
              <a:ext cx="4332628" cy="3815543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7543800" y="3577590"/>
              <a:ext cx="800100" cy="56007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400" dirty="0" smtClean="0">
                  <a:solidFill>
                    <a:srgbClr val="FF0000"/>
                  </a:solidFill>
                </a:rPr>
                <a:t>25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41839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208020" cy="1325563"/>
          </a:xfrm>
        </p:spPr>
        <p:txBody>
          <a:bodyPr/>
          <a:lstStyle/>
          <a:p>
            <a:r>
              <a:rPr lang="en-US" altLang="zh-TW" dirty="0" smtClean="0"/>
              <a:t>23.</a:t>
            </a:r>
            <a:r>
              <a:rPr lang="zh-TW" altLang="en-US" dirty="0"/>
              <a:t>選</a:t>
            </a:r>
            <a:r>
              <a:rPr lang="en-US" altLang="zh-TW" dirty="0"/>
              <a:t>[&gt;]</a:t>
            </a:r>
            <a:r>
              <a:rPr lang="en-US" altLang="zh-TW" dirty="0" smtClean="0">
                <a:solidFill>
                  <a:srgbClr val="FF0000"/>
                </a:solidFill>
              </a:rPr>
              <a:t>26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4378177" y="365125"/>
            <a:ext cx="7531883" cy="5955665"/>
            <a:chOff x="3932407" y="1521228"/>
            <a:chExt cx="4377203" cy="3815543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32407" y="1521228"/>
              <a:ext cx="4327185" cy="3815543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7406640" y="3737610"/>
              <a:ext cx="902970" cy="30861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 smtClean="0">
                  <a:solidFill>
                    <a:srgbClr val="FF0000"/>
                  </a:solidFill>
                </a:rPr>
                <a:t>26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74328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762250" cy="1325563"/>
          </a:xfrm>
        </p:spPr>
        <p:txBody>
          <a:bodyPr/>
          <a:lstStyle/>
          <a:p>
            <a:r>
              <a:rPr lang="en-US" altLang="zh-TW" dirty="0" smtClean="0"/>
              <a:t>24.</a:t>
            </a:r>
            <a:r>
              <a:rPr lang="zh-TW" altLang="en-US" dirty="0"/>
              <a:t>選</a:t>
            </a:r>
            <a:r>
              <a:rPr lang="en-US" altLang="zh-TW" dirty="0"/>
              <a:t>[&gt;]</a:t>
            </a:r>
            <a:r>
              <a:rPr lang="en-US" altLang="zh-TW" dirty="0" smtClean="0">
                <a:solidFill>
                  <a:srgbClr val="FF0000"/>
                </a:solidFill>
              </a:rPr>
              <a:t>27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4538197" y="365125"/>
            <a:ext cx="6846083" cy="6036609"/>
            <a:chOff x="4538197" y="365125"/>
            <a:chExt cx="6846083" cy="6036609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38197" y="365125"/>
              <a:ext cx="6846083" cy="6036609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10607040" y="3749040"/>
              <a:ext cx="777240" cy="6858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800" dirty="0" smtClean="0">
                  <a:solidFill>
                    <a:srgbClr val="FF0000"/>
                  </a:solidFill>
                </a:rPr>
                <a:t>27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7052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750820" cy="1325563"/>
          </a:xfrm>
        </p:spPr>
        <p:txBody>
          <a:bodyPr/>
          <a:lstStyle/>
          <a:p>
            <a:r>
              <a:rPr lang="en-US" altLang="zh-TW" dirty="0" smtClean="0"/>
              <a:t>25.</a:t>
            </a:r>
            <a:r>
              <a:rPr lang="zh-TW" altLang="en-US" dirty="0"/>
              <a:t>選</a:t>
            </a:r>
            <a:r>
              <a:rPr lang="en-US" altLang="zh-TW" dirty="0"/>
              <a:t>[&gt;]</a:t>
            </a:r>
            <a:r>
              <a:rPr lang="en-US" altLang="zh-TW" dirty="0" smtClean="0">
                <a:solidFill>
                  <a:srgbClr val="FF0000"/>
                </a:solidFill>
              </a:rPr>
              <a:t>28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4772240" y="263384"/>
            <a:ext cx="7057810" cy="6102934"/>
            <a:chOff x="4772240" y="263384"/>
            <a:chExt cx="7057810" cy="6102934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72240" y="263384"/>
              <a:ext cx="6943510" cy="6102934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10744200" y="3771900"/>
              <a:ext cx="1085850" cy="67437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3200" dirty="0" smtClean="0">
                  <a:solidFill>
                    <a:srgbClr val="FF0000"/>
                  </a:solidFill>
                </a:rPr>
                <a:t>28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61723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887980" cy="1325563"/>
          </a:xfrm>
        </p:spPr>
        <p:txBody>
          <a:bodyPr/>
          <a:lstStyle/>
          <a:p>
            <a:r>
              <a:rPr lang="en-US" altLang="zh-TW" dirty="0" smtClean="0"/>
              <a:t>26.</a:t>
            </a:r>
            <a:r>
              <a:rPr lang="zh-TW" altLang="en-US" dirty="0"/>
              <a:t>選</a:t>
            </a:r>
            <a:r>
              <a:rPr lang="en-US" altLang="zh-TW" dirty="0"/>
              <a:t>[&gt;]</a:t>
            </a:r>
            <a:r>
              <a:rPr lang="en-US" altLang="zh-TW" dirty="0" smtClean="0">
                <a:solidFill>
                  <a:srgbClr val="FF0000"/>
                </a:solidFill>
              </a:rPr>
              <a:t>29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4257890" y="168679"/>
            <a:ext cx="7274980" cy="6326742"/>
            <a:chOff x="4257890" y="168679"/>
            <a:chExt cx="7274980" cy="6326742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7890" y="168679"/>
              <a:ext cx="7229260" cy="6326742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10721340" y="3829050"/>
              <a:ext cx="811530" cy="50292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800" dirty="0" smtClean="0">
                  <a:solidFill>
                    <a:srgbClr val="FF0000"/>
                  </a:solidFill>
                </a:rPr>
                <a:t>29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17894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0030" y="365125"/>
            <a:ext cx="3051810" cy="1325563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27.</a:t>
            </a:r>
            <a:r>
              <a:rPr lang="zh-TW" altLang="en-US" dirty="0"/>
              <a:t>選</a:t>
            </a:r>
            <a:r>
              <a:rPr lang="en-US" altLang="zh-TW" dirty="0" smtClean="0"/>
              <a:t>[Restart Now]</a:t>
            </a:r>
            <a:r>
              <a:rPr lang="en-US" altLang="zh-TW" dirty="0" smtClean="0">
                <a:solidFill>
                  <a:srgbClr val="FF0000"/>
                </a:solidFill>
              </a:rPr>
              <a:t>30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4348786" y="365124"/>
            <a:ext cx="7104074" cy="5921375"/>
            <a:chOff x="3948736" y="1551165"/>
            <a:chExt cx="4294527" cy="3755670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48736" y="1551165"/>
              <a:ext cx="4294527" cy="3755670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6571136" y="4004109"/>
              <a:ext cx="888444" cy="33128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400" dirty="0" smtClean="0">
                  <a:solidFill>
                    <a:srgbClr val="FF0000"/>
                  </a:solidFill>
                </a:rPr>
                <a:t>30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42266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979420" cy="1325563"/>
          </a:xfrm>
        </p:spPr>
        <p:txBody>
          <a:bodyPr/>
          <a:lstStyle/>
          <a:p>
            <a:r>
              <a:rPr lang="en-US" altLang="zh-TW" dirty="0" smtClean="0"/>
              <a:t>28.</a:t>
            </a:r>
            <a:r>
              <a:rPr lang="zh-TW" altLang="en-US" dirty="0" smtClean="0"/>
              <a:t>按</a:t>
            </a:r>
            <a:r>
              <a:rPr lang="en-US" altLang="zh-TW" dirty="0" smtClean="0"/>
              <a:t>[Enter]</a:t>
            </a:r>
            <a:r>
              <a:rPr lang="zh-TW" altLang="en-US" dirty="0" smtClean="0"/>
              <a:t>鍵</a:t>
            </a:r>
            <a:r>
              <a:rPr lang="en-US" altLang="zh-TW" dirty="0" smtClean="0">
                <a:solidFill>
                  <a:srgbClr val="FF0000"/>
                </a:solidFill>
              </a:rPr>
              <a:t>31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4824491" y="365124"/>
            <a:ext cx="7154149" cy="6115685"/>
            <a:chOff x="3921521" y="1567494"/>
            <a:chExt cx="4348957" cy="3723012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21521" y="1567494"/>
              <a:ext cx="4348957" cy="3723012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6862813" y="4244741"/>
              <a:ext cx="657258" cy="51976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2400" dirty="0" smtClean="0">
                  <a:solidFill>
                    <a:srgbClr val="FF0000"/>
                  </a:solidFill>
                </a:rPr>
                <a:t>31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72470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288030" cy="3418205"/>
          </a:xfrm>
        </p:spPr>
        <p:txBody>
          <a:bodyPr anchor="t">
            <a:normAutofit/>
          </a:bodyPr>
          <a:lstStyle/>
          <a:p>
            <a:r>
              <a:rPr lang="en-US" altLang="zh-TW" dirty="0" smtClean="0"/>
              <a:t>29.</a:t>
            </a:r>
            <a:r>
              <a:rPr lang="zh-TW" altLang="en-US" dirty="0" smtClean="0"/>
              <a:t>啟動後，出現帳號</a:t>
            </a:r>
            <a:r>
              <a:rPr lang="en-US" altLang="zh-TW" dirty="0" smtClean="0"/>
              <a:t>(</a:t>
            </a:r>
            <a:r>
              <a:rPr lang="zh-TW" altLang="en-US" dirty="0" smtClean="0"/>
              <a:t>本例</a:t>
            </a:r>
            <a:r>
              <a:rPr lang="en-US" altLang="zh-TW" dirty="0" err="1" smtClean="0"/>
              <a:t>bigred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，按</a:t>
            </a:r>
            <a:r>
              <a:rPr lang="en-US" altLang="zh-TW" dirty="0" smtClean="0"/>
              <a:t>[Enter]</a:t>
            </a:r>
            <a:r>
              <a:rPr lang="en-US" altLang="zh-TW" dirty="0" smtClean="0">
                <a:solidFill>
                  <a:srgbClr val="FF0000"/>
                </a:solidFill>
              </a:rPr>
              <a:t>32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462" y="365125"/>
            <a:ext cx="6809056" cy="588708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926580" y="3234690"/>
            <a:ext cx="2045970" cy="67437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3600" dirty="0" smtClean="0">
                <a:solidFill>
                  <a:srgbClr val="FF0000"/>
                </a:solidFill>
              </a:rPr>
              <a:t>32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38938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139440" cy="3681095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30.</a:t>
            </a:r>
            <a:r>
              <a:rPr lang="zh-TW" altLang="en-US" dirty="0" smtClean="0"/>
              <a:t>出現密碼文字</a:t>
            </a:r>
            <a:r>
              <a:rPr lang="zh-TW" altLang="en-US" dirty="0"/>
              <a:t>方塊，輸入密碼</a:t>
            </a:r>
            <a:r>
              <a:rPr lang="en-US" altLang="zh-TW" dirty="0"/>
              <a:t>(</a:t>
            </a:r>
            <a:r>
              <a:rPr lang="zh-TW" altLang="en-US" dirty="0"/>
              <a:t>本例</a:t>
            </a:r>
            <a:r>
              <a:rPr lang="en-US" altLang="zh-TW" dirty="0" err="1"/>
              <a:t>bigred</a:t>
            </a:r>
            <a:r>
              <a:rPr lang="en-US" altLang="zh-TW" dirty="0"/>
              <a:t>)</a:t>
            </a:r>
            <a:r>
              <a:rPr lang="en-US" altLang="zh-TW" dirty="0">
                <a:solidFill>
                  <a:srgbClr val="FF0000"/>
                </a:solidFill>
              </a:rPr>
              <a:t>33</a:t>
            </a:r>
            <a:r>
              <a:rPr lang="en-US" altLang="zh-TW" dirty="0"/>
              <a:t> </a:t>
            </a:r>
            <a:endParaRPr lang="zh-TW" alt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4777138" y="218234"/>
            <a:ext cx="7229105" cy="6319726"/>
            <a:chOff x="4777138" y="218234"/>
            <a:chExt cx="7229105" cy="6319726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77138" y="218234"/>
              <a:ext cx="7229105" cy="6319726"/>
            </a:xfrm>
            <a:prstGeom prst="rect">
              <a:avLst/>
            </a:prstGeom>
          </p:spPr>
        </p:pic>
        <p:cxnSp>
          <p:nvCxnSpPr>
            <p:cNvPr id="5" name="直線單箭頭接點 4"/>
            <p:cNvCxnSpPr/>
            <p:nvPr/>
          </p:nvCxnSpPr>
          <p:spPr>
            <a:xfrm flipV="1">
              <a:off x="7109460" y="4411980"/>
              <a:ext cx="297180" cy="75438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字方塊 5"/>
            <p:cNvSpPr txBox="1"/>
            <p:nvPr/>
          </p:nvSpPr>
          <p:spPr>
            <a:xfrm>
              <a:off x="6320790" y="5166360"/>
              <a:ext cx="33930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rgbClr val="FF0000"/>
                  </a:solidFill>
                </a:rPr>
                <a:t>輸入密碼</a:t>
              </a:r>
              <a:r>
                <a:rPr lang="en-US" altLang="zh-TW" sz="2400" dirty="0">
                  <a:solidFill>
                    <a:srgbClr val="FF0000"/>
                  </a:solidFill>
                </a:rPr>
                <a:t>(</a:t>
              </a:r>
              <a:r>
                <a:rPr lang="zh-TW" altLang="en-US" sz="2400" dirty="0">
                  <a:solidFill>
                    <a:srgbClr val="FF0000"/>
                  </a:solidFill>
                </a:rPr>
                <a:t>本例</a:t>
              </a:r>
              <a:r>
                <a:rPr lang="en-US" altLang="zh-TW" sz="2400" dirty="0" err="1">
                  <a:solidFill>
                    <a:srgbClr val="FF0000"/>
                  </a:solidFill>
                </a:rPr>
                <a:t>bigred</a:t>
              </a:r>
              <a:r>
                <a:rPr lang="en-US" altLang="zh-TW" sz="2400" dirty="0">
                  <a:solidFill>
                    <a:srgbClr val="FF0000"/>
                  </a:solidFill>
                </a:rPr>
                <a:t>)33 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0745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9409" y="569521"/>
            <a:ext cx="3002280" cy="2356560"/>
          </a:xfrm>
        </p:spPr>
        <p:txBody>
          <a:bodyPr anchor="t">
            <a:normAutofit/>
          </a:bodyPr>
          <a:lstStyle/>
          <a:p>
            <a:r>
              <a:rPr lang="en-US" altLang="zh-TW" sz="5400" dirty="0" smtClean="0"/>
              <a:t>4.</a:t>
            </a:r>
            <a:r>
              <a:rPr lang="zh-TW" altLang="en-US" sz="5400" dirty="0" smtClean="0"/>
              <a:t>選</a:t>
            </a:r>
            <a:r>
              <a:rPr lang="en-US" altLang="zh-TW" sz="5400" dirty="0" smtClean="0"/>
              <a:t>[Linux]</a:t>
            </a:r>
            <a:r>
              <a:rPr lang="en-US" altLang="zh-TW" sz="5400" dirty="0" smtClean="0">
                <a:solidFill>
                  <a:srgbClr val="FF0000"/>
                </a:solidFill>
              </a:rPr>
              <a:t>5</a:t>
            </a:r>
            <a:r>
              <a:rPr lang="zh-TW" altLang="en-US" sz="5400" dirty="0" smtClean="0"/>
              <a:t>，選</a:t>
            </a:r>
            <a:r>
              <a:rPr lang="en-US" altLang="zh-TW" sz="5400" dirty="0" smtClean="0"/>
              <a:t>[Next]</a:t>
            </a:r>
            <a:r>
              <a:rPr lang="en-US" altLang="zh-TW" sz="5400" dirty="0" smtClean="0">
                <a:solidFill>
                  <a:srgbClr val="FF0000"/>
                </a:solidFill>
              </a:rPr>
              <a:t>6</a:t>
            </a:r>
            <a:endParaRPr lang="zh-TW" altLang="en-US" sz="5400" dirty="0">
              <a:solidFill>
                <a:srgbClr val="FF0000"/>
              </a:solidFill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4206240" y="451573"/>
            <a:ext cx="7358231" cy="6207411"/>
            <a:chOff x="4206240" y="451573"/>
            <a:chExt cx="7358231" cy="6207411"/>
          </a:xfrm>
        </p:grpSpPr>
        <p:grpSp>
          <p:nvGrpSpPr>
            <p:cNvPr id="5" name="群組 4"/>
            <p:cNvGrpSpPr/>
            <p:nvPr/>
          </p:nvGrpSpPr>
          <p:grpSpPr>
            <a:xfrm>
              <a:off x="4308899" y="451573"/>
              <a:ext cx="7255572" cy="6207411"/>
              <a:chOff x="4158292" y="1355217"/>
              <a:chExt cx="3875416" cy="4147566"/>
            </a:xfrm>
          </p:grpSpPr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58292" y="1355217"/>
                <a:ext cx="3875416" cy="4147566"/>
              </a:xfrm>
              <a:prstGeom prst="rect">
                <a:avLst/>
              </a:prstGeom>
            </p:spPr>
          </p:pic>
          <p:sp>
            <p:nvSpPr>
              <p:cNvPr id="4" name="矩形 3"/>
              <p:cNvSpPr/>
              <p:nvPr/>
            </p:nvSpPr>
            <p:spPr>
              <a:xfrm>
                <a:off x="6424863" y="5165558"/>
                <a:ext cx="834190" cy="337225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sz="2800" dirty="0" smtClean="0">
                    <a:solidFill>
                      <a:srgbClr val="FF0000"/>
                    </a:solidFill>
                  </a:rPr>
                  <a:t>6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4206240" y="2291379"/>
              <a:ext cx="1441525" cy="35500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4800" dirty="0" smtClean="0">
                  <a:solidFill>
                    <a:srgbClr val="FF0000"/>
                  </a:solidFill>
                </a:rPr>
                <a:t>5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58480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990850" cy="3669665"/>
          </a:xfrm>
        </p:spPr>
        <p:txBody>
          <a:bodyPr anchor="t">
            <a:normAutofit/>
          </a:bodyPr>
          <a:lstStyle/>
          <a:p>
            <a:r>
              <a:rPr lang="en-US" altLang="zh-TW" dirty="0" smtClean="0"/>
              <a:t>31.</a:t>
            </a:r>
            <a:r>
              <a:rPr lang="zh-TW" altLang="en-US" dirty="0" smtClean="0"/>
              <a:t> 按</a:t>
            </a:r>
            <a:r>
              <a:rPr lang="en-US" altLang="zh-TW" dirty="0" smtClean="0"/>
              <a:t>[Enter]</a:t>
            </a:r>
            <a:r>
              <a:rPr lang="zh-TW" altLang="en-US" dirty="0" smtClean="0"/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34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4989954" y="365125"/>
            <a:ext cx="6973916" cy="6081395"/>
            <a:chOff x="4989954" y="365125"/>
            <a:chExt cx="6973916" cy="6081395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89954" y="365125"/>
              <a:ext cx="6973916" cy="6081395"/>
            </a:xfrm>
            <a:prstGeom prst="rect">
              <a:avLst/>
            </a:prstGeom>
          </p:spPr>
        </p:pic>
        <p:cxnSp>
          <p:nvCxnSpPr>
            <p:cNvPr id="5" name="直線單箭頭接點 4"/>
            <p:cNvCxnSpPr/>
            <p:nvPr/>
          </p:nvCxnSpPr>
          <p:spPr>
            <a:xfrm flipH="1" flipV="1">
              <a:off x="8561070" y="4343400"/>
              <a:ext cx="1600200" cy="61722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字方塊 5"/>
            <p:cNvSpPr txBox="1"/>
            <p:nvPr/>
          </p:nvSpPr>
          <p:spPr>
            <a:xfrm>
              <a:off x="9589770" y="5011072"/>
              <a:ext cx="17317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rgbClr val="FF0000"/>
                  </a:solidFill>
                </a:rPr>
                <a:t>按</a:t>
              </a:r>
              <a:r>
                <a:rPr lang="en-US" altLang="zh-TW" sz="2400" dirty="0">
                  <a:solidFill>
                    <a:srgbClr val="FF0000"/>
                  </a:solidFill>
                </a:rPr>
                <a:t>[Enter]</a:t>
              </a:r>
              <a:r>
                <a:rPr lang="zh-TW" altLang="en-US" sz="2400" dirty="0">
                  <a:solidFill>
                    <a:srgbClr val="FF0000"/>
                  </a:solidFill>
                </a:rPr>
                <a:t> </a:t>
              </a:r>
              <a:r>
                <a:rPr lang="en-US" altLang="zh-TW" sz="2400" dirty="0">
                  <a:solidFill>
                    <a:srgbClr val="FF0000"/>
                  </a:solidFill>
                </a:rPr>
                <a:t>34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40560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864318" cy="4058285"/>
          </a:xfrm>
        </p:spPr>
        <p:txBody>
          <a:bodyPr anchor="t"/>
          <a:lstStyle/>
          <a:p>
            <a:r>
              <a:rPr lang="en-US" altLang="zh-TW" dirty="0" smtClean="0"/>
              <a:t>32.</a:t>
            </a:r>
            <a:r>
              <a:rPr lang="zh-TW" altLang="en-US" dirty="0" smtClean="0"/>
              <a:t>進入</a:t>
            </a:r>
            <a:r>
              <a:rPr lang="en-US" altLang="zh-TW" dirty="0" smtClean="0"/>
              <a:t>Ubuntu Desktop</a:t>
            </a:r>
            <a:r>
              <a:rPr lang="zh-TW" altLang="en-US" dirty="0" smtClean="0"/>
              <a:t>，選</a:t>
            </a:r>
            <a:r>
              <a:rPr lang="en-US" altLang="zh-TW" dirty="0" smtClean="0"/>
              <a:t>[Next]</a:t>
            </a:r>
            <a:r>
              <a:rPr lang="en-US" altLang="zh-TW" dirty="0" smtClean="0">
                <a:solidFill>
                  <a:srgbClr val="FF0000"/>
                </a:solidFill>
              </a:rPr>
              <a:t>35</a:t>
            </a:r>
            <a:endParaRPr lang="zh-TW" altLang="en-US" dirty="0">
              <a:solidFill>
                <a:srgbClr val="FF0000"/>
              </a:solidFill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5349240" y="571500"/>
            <a:ext cx="6583680" cy="5852160"/>
            <a:chOff x="4080652" y="1541367"/>
            <a:chExt cx="4408830" cy="3820986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80652" y="1541367"/>
              <a:ext cx="4408830" cy="3820986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7532370" y="2136808"/>
              <a:ext cx="957112" cy="423512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800" dirty="0" smtClean="0">
                  <a:solidFill>
                    <a:srgbClr val="FF0000"/>
                  </a:solidFill>
                </a:rPr>
                <a:t>35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25851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035531" cy="1325563"/>
          </a:xfrm>
        </p:spPr>
        <p:txBody>
          <a:bodyPr/>
          <a:lstStyle/>
          <a:p>
            <a:r>
              <a:rPr lang="en-US" altLang="zh-TW" dirty="0" smtClean="0"/>
              <a:t>33.</a:t>
            </a:r>
            <a:r>
              <a:rPr lang="zh-TW" altLang="en-US" dirty="0"/>
              <a:t>選</a:t>
            </a:r>
            <a:r>
              <a:rPr lang="en-US" altLang="zh-TW" dirty="0"/>
              <a:t>[</a:t>
            </a:r>
            <a:r>
              <a:rPr lang="en-US" altLang="zh-TW" dirty="0" smtClean="0"/>
              <a:t>Next]</a:t>
            </a:r>
            <a:r>
              <a:rPr lang="en-US" altLang="zh-TW" dirty="0" smtClean="0">
                <a:solidFill>
                  <a:srgbClr val="FF0000"/>
                </a:solidFill>
              </a:rPr>
              <a:t>36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4812030" y="454348"/>
            <a:ext cx="7001354" cy="6175052"/>
            <a:chOff x="4812030" y="454348"/>
            <a:chExt cx="7001354" cy="6175052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2030" y="454348"/>
              <a:ext cx="7001354" cy="6175052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10922000" y="1554480"/>
              <a:ext cx="891384" cy="44704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000" dirty="0" smtClean="0">
                  <a:solidFill>
                    <a:srgbClr val="FF0000"/>
                  </a:solidFill>
                </a:rPr>
                <a:t>36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74502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zh-TW" altLang="en-US" dirty="0" smtClean="0"/>
              <a:t>離開</a:t>
            </a:r>
            <a:r>
              <a:rPr lang="en-US" altLang="zh-TW" dirty="0" smtClean="0"/>
              <a:t>Ubuntu Desktop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92508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606040" cy="1325563"/>
          </a:xfrm>
        </p:spPr>
        <p:txBody>
          <a:bodyPr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選</a:t>
            </a:r>
            <a:r>
              <a:rPr lang="en-US" altLang="zh-TW" dirty="0" smtClean="0"/>
              <a:t>[</a:t>
            </a:r>
            <a:r>
              <a:rPr lang="zh-TW" altLang="en-US" dirty="0" smtClean="0"/>
              <a:t>電源</a:t>
            </a:r>
            <a:r>
              <a:rPr lang="en-US" altLang="zh-TW" dirty="0" smtClean="0"/>
              <a:t>]</a:t>
            </a:r>
            <a:r>
              <a:rPr lang="zh-TW" altLang="en-US" dirty="0" smtClean="0"/>
              <a:t>圖示</a:t>
            </a:r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4264240" y="472752"/>
            <a:ext cx="6952400" cy="6065969"/>
            <a:chOff x="4264240" y="472752"/>
            <a:chExt cx="6952400" cy="6065969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64240" y="472752"/>
              <a:ext cx="6952400" cy="6065969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10556240" y="1249680"/>
              <a:ext cx="487680" cy="44100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1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96573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002280" cy="1910715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2.</a:t>
            </a:r>
            <a:r>
              <a:rPr lang="zh-TW" altLang="en-US" dirty="0" smtClean="0"/>
              <a:t>選</a:t>
            </a:r>
            <a:r>
              <a:rPr lang="en-US" altLang="zh-TW" dirty="0" smtClean="0"/>
              <a:t>[Power off/log out]</a:t>
            </a:r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5134008" y="365125"/>
            <a:ext cx="6661752" cy="5755620"/>
            <a:chOff x="4229768" y="637490"/>
            <a:chExt cx="6661752" cy="5755620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29768" y="637490"/>
              <a:ext cx="6661752" cy="5755620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8290560" y="3149600"/>
              <a:ext cx="1920240" cy="29464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2800" dirty="0" smtClean="0">
                  <a:solidFill>
                    <a:srgbClr val="FF0000"/>
                  </a:solidFill>
                </a:rPr>
                <a:t>2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29235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616200" cy="1981835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3.</a:t>
            </a:r>
            <a:r>
              <a:rPr lang="zh-TW" altLang="en-US" dirty="0" smtClean="0"/>
              <a:t>選</a:t>
            </a:r>
            <a:r>
              <a:rPr lang="en-US" altLang="zh-TW" dirty="0" smtClean="0"/>
              <a:t>[Power Off]</a:t>
            </a:r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3852396" y="711876"/>
            <a:ext cx="7770644" cy="5485724"/>
            <a:chOff x="3913357" y="1534836"/>
            <a:chExt cx="4365286" cy="3788328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13357" y="1534836"/>
              <a:ext cx="4365286" cy="3788328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6543040" y="3759200"/>
              <a:ext cx="1016000" cy="26416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400" dirty="0" smtClean="0">
                  <a:solidFill>
                    <a:srgbClr val="FF0000"/>
                  </a:solidFill>
                </a:rPr>
                <a:t>3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67817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2920" y="426085"/>
            <a:ext cx="3611880" cy="1325563"/>
          </a:xfrm>
        </p:spPr>
        <p:txBody>
          <a:bodyPr/>
          <a:lstStyle/>
          <a:p>
            <a:r>
              <a:rPr lang="en-US" altLang="zh-TW" dirty="0" smtClean="0"/>
              <a:t>4.</a:t>
            </a:r>
            <a:r>
              <a:rPr lang="zh-TW" altLang="en-US" dirty="0"/>
              <a:t>選</a:t>
            </a:r>
            <a:r>
              <a:rPr lang="en-US" altLang="zh-TW" dirty="0"/>
              <a:t>[Power </a:t>
            </a:r>
            <a:r>
              <a:rPr lang="en-US" altLang="zh-TW" dirty="0" smtClean="0"/>
              <a:t>Off]</a:t>
            </a:r>
            <a:r>
              <a:rPr lang="en-US" altLang="zh-TW" dirty="0" smtClean="0">
                <a:solidFill>
                  <a:srgbClr val="FF0000"/>
                </a:solidFill>
              </a:rPr>
              <a:t>4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4787328" y="121919"/>
            <a:ext cx="7079552" cy="6203547"/>
            <a:chOff x="4787328" y="121919"/>
            <a:chExt cx="7079552" cy="6203547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87328" y="121919"/>
              <a:ext cx="7079552" cy="6203547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9032240" y="4023360"/>
              <a:ext cx="1117600" cy="40640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800" dirty="0" smtClean="0">
                  <a:solidFill>
                    <a:srgbClr val="FF0000"/>
                  </a:solidFill>
                </a:rPr>
                <a:t>4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0489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3638" y="521110"/>
            <a:ext cx="4410635" cy="6003945"/>
          </a:xfrm>
        </p:spPr>
        <p:txBody>
          <a:bodyPr anchor="t">
            <a:normAutofit fontScale="90000"/>
          </a:bodyPr>
          <a:lstStyle/>
          <a:p>
            <a:r>
              <a:rPr lang="en-US" altLang="zh-TW" dirty="0" smtClean="0"/>
              <a:t>5.</a:t>
            </a:r>
            <a:r>
              <a:rPr lang="zh-TW" altLang="en-US" dirty="0"/>
              <a:t>可選</a:t>
            </a:r>
            <a:r>
              <a:rPr lang="en-US" altLang="zh-TW" dirty="0"/>
              <a:t>[</a:t>
            </a:r>
            <a:r>
              <a:rPr lang="en-US" altLang="zh-TW" dirty="0" smtClean="0"/>
              <a:t>Browse]</a:t>
            </a:r>
            <a:r>
              <a:rPr lang="zh-TW" altLang="en-US" dirty="0" smtClean="0"/>
              <a:t>自訂</a:t>
            </a:r>
            <a:r>
              <a:rPr lang="zh-TW" altLang="en-US" dirty="0"/>
              <a:t>虛擬機要存在哪個資料夾</a:t>
            </a:r>
            <a:r>
              <a:rPr lang="en-US" altLang="zh-TW" dirty="0"/>
              <a:t>(</a:t>
            </a:r>
            <a:r>
              <a:rPr lang="zh-TW" altLang="en-US" dirty="0"/>
              <a:t>本例存到</a:t>
            </a:r>
            <a:r>
              <a:rPr lang="en-US" altLang="zh-TW" dirty="0"/>
              <a:t>D</a:t>
            </a:r>
            <a:r>
              <a:rPr lang="zh-TW" altLang="en-US" dirty="0"/>
              <a:t>槽；資料夾為</a:t>
            </a:r>
            <a:r>
              <a:rPr lang="en-US" altLang="zh-TW" dirty="0"/>
              <a:t>D:\Program Files (x86)\</a:t>
            </a:r>
            <a:r>
              <a:rPr lang="en-US" altLang="zh-TW" dirty="0" smtClean="0">
                <a:solidFill>
                  <a:srgbClr val="00B0F0"/>
                </a:solidFill>
              </a:rPr>
              <a:t>ud2004</a:t>
            </a:r>
            <a:r>
              <a:rPr lang="en-US" altLang="zh-TW" dirty="0"/>
              <a:t>)</a:t>
            </a:r>
            <a:r>
              <a:rPr lang="zh-TW" altLang="en-US" dirty="0" smtClean="0"/>
              <a:t>；</a:t>
            </a:r>
            <a:r>
              <a:rPr lang="zh-TW" altLang="en-US" dirty="0"/>
              <a:t>虛擬機</a:t>
            </a:r>
            <a:r>
              <a:rPr lang="zh-TW" altLang="en-US" dirty="0" smtClean="0"/>
              <a:t>命名</a:t>
            </a:r>
            <a:r>
              <a:rPr lang="zh-TW" altLang="en-US" dirty="0"/>
              <a:t>為何</a:t>
            </a:r>
            <a:r>
              <a:rPr lang="en-US" altLang="zh-TW" dirty="0"/>
              <a:t>?(</a:t>
            </a:r>
            <a:r>
              <a:rPr lang="zh-TW" altLang="en-US" dirty="0"/>
              <a:t>本例為</a:t>
            </a:r>
            <a:r>
              <a:rPr lang="en-US" altLang="zh-TW" dirty="0" smtClean="0">
                <a:solidFill>
                  <a:srgbClr val="00B0F0"/>
                </a:solidFill>
              </a:rPr>
              <a:t>ud2004</a:t>
            </a:r>
            <a:r>
              <a:rPr lang="en-US" altLang="zh-TW" dirty="0"/>
              <a:t>)</a:t>
            </a:r>
            <a:r>
              <a:rPr lang="zh-TW" altLang="en-US" dirty="0"/>
              <a:t>若不</a:t>
            </a:r>
            <a:r>
              <a:rPr lang="zh-TW" altLang="en-US" dirty="0" smtClean="0"/>
              <a:t>設定</a:t>
            </a:r>
            <a:r>
              <a:rPr lang="zh-TW" altLang="en-US" dirty="0"/>
              <a:t>；</a:t>
            </a:r>
            <a:r>
              <a:rPr lang="zh-TW" altLang="en-US" dirty="0" smtClean="0"/>
              <a:t>直接</a:t>
            </a:r>
            <a:r>
              <a:rPr lang="zh-TW" altLang="en-US" dirty="0"/>
              <a:t>選</a:t>
            </a:r>
            <a:r>
              <a:rPr lang="en-US" altLang="zh-TW" dirty="0"/>
              <a:t>[Next]</a:t>
            </a:r>
            <a:r>
              <a:rPr lang="zh-TW" altLang="en-US" dirty="0"/>
              <a:t>跳到下一步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945" y="365125"/>
            <a:ext cx="5980855" cy="6315917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304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6378" y="623309"/>
            <a:ext cx="3357283" cy="5723703"/>
          </a:xfrm>
        </p:spPr>
        <p:txBody>
          <a:bodyPr anchor="t">
            <a:normAutofit fontScale="90000"/>
          </a:bodyPr>
          <a:lstStyle/>
          <a:p>
            <a:r>
              <a:rPr lang="en-US" altLang="zh-TW" dirty="0" smtClean="0"/>
              <a:t>6.</a:t>
            </a:r>
            <a:r>
              <a:rPr lang="zh-TW" altLang="en-US" dirty="0" smtClean="0"/>
              <a:t>為虛擬</a:t>
            </a:r>
            <a:r>
              <a:rPr lang="zh-TW" altLang="en-US" dirty="0"/>
              <a:t>機</a:t>
            </a:r>
            <a:r>
              <a:rPr lang="zh-TW" altLang="en-US" dirty="0" smtClean="0"/>
              <a:t>命名</a:t>
            </a:r>
            <a:r>
              <a:rPr lang="en-US" altLang="zh-TW" dirty="0" smtClean="0"/>
              <a:t>(</a:t>
            </a:r>
            <a:r>
              <a:rPr lang="zh-TW" altLang="en-US" dirty="0"/>
              <a:t>本例為</a:t>
            </a:r>
            <a:r>
              <a:rPr lang="en-US" altLang="zh-TW" dirty="0" smtClean="0">
                <a:solidFill>
                  <a:srgbClr val="00B0F0"/>
                </a:solidFill>
              </a:rPr>
              <a:t>ud2004</a:t>
            </a:r>
            <a:r>
              <a:rPr lang="en-US" altLang="zh-TW" dirty="0" smtClean="0"/>
              <a:t>)</a:t>
            </a:r>
            <a:r>
              <a:rPr lang="en-US" altLang="zh-TW" dirty="0" smtClean="0">
                <a:solidFill>
                  <a:srgbClr val="FF0000"/>
                </a:solidFill>
              </a:rPr>
              <a:t>7</a:t>
            </a:r>
            <a:r>
              <a:rPr lang="zh-TW" altLang="en-US" dirty="0" smtClean="0"/>
              <a:t>，</a:t>
            </a:r>
            <a:r>
              <a:rPr lang="zh-TW" altLang="en-US" dirty="0"/>
              <a:t>選</a:t>
            </a:r>
            <a:r>
              <a:rPr lang="en-US" altLang="zh-TW" dirty="0"/>
              <a:t>[</a:t>
            </a:r>
            <a:r>
              <a:rPr lang="en-US" altLang="zh-TW" dirty="0" smtClean="0"/>
              <a:t>Browse]</a:t>
            </a:r>
            <a:r>
              <a:rPr lang="en-US" altLang="zh-TW" dirty="0" smtClean="0">
                <a:solidFill>
                  <a:srgbClr val="FF0000"/>
                </a:solidFill>
              </a:rPr>
              <a:t>8</a:t>
            </a:r>
            <a:br>
              <a:rPr lang="en-US" altLang="zh-TW" dirty="0" smtClean="0">
                <a:solidFill>
                  <a:srgbClr val="FF0000"/>
                </a:solidFill>
              </a:rPr>
            </a:br>
            <a:r>
              <a:rPr lang="en-US" altLang="zh-TW" dirty="0"/>
              <a:t>(</a:t>
            </a:r>
            <a:r>
              <a:rPr lang="zh-TW" altLang="en-US" dirty="0"/>
              <a:t>本</a:t>
            </a:r>
            <a:r>
              <a:rPr lang="zh-TW" altLang="en-US" dirty="0" smtClean="0"/>
              <a:t>例在</a:t>
            </a:r>
            <a:r>
              <a:rPr lang="en-US" altLang="zh-TW" dirty="0" smtClean="0"/>
              <a:t> </a:t>
            </a:r>
            <a:r>
              <a:rPr lang="en-US" altLang="zh-TW" dirty="0"/>
              <a:t>D:\Program Files (x86</a:t>
            </a:r>
            <a:r>
              <a:rPr lang="en-US" altLang="zh-TW" dirty="0" smtClean="0"/>
              <a:t>)</a:t>
            </a:r>
            <a:r>
              <a:rPr lang="zh-TW" altLang="en-US" dirty="0" smtClean="0"/>
              <a:t>資料夾；產生一資料夾</a:t>
            </a:r>
            <a:r>
              <a:rPr lang="en-US" altLang="zh-TW" dirty="0" smtClean="0"/>
              <a:t>(</a:t>
            </a:r>
            <a:r>
              <a:rPr lang="zh-TW" altLang="en-US" dirty="0"/>
              <a:t>本例</a:t>
            </a:r>
            <a:r>
              <a:rPr lang="zh-TW" altLang="en-US" dirty="0" smtClean="0"/>
              <a:t>為</a:t>
            </a:r>
            <a:r>
              <a:rPr lang="en-US" altLang="zh-TW" dirty="0" smtClean="0">
                <a:solidFill>
                  <a:srgbClr val="00B0F0"/>
                </a:solidFill>
              </a:rPr>
              <a:t>ud2004</a:t>
            </a:r>
            <a:r>
              <a:rPr lang="en-US" altLang="zh-TW" dirty="0"/>
              <a:t>) </a:t>
            </a:r>
            <a:r>
              <a:rPr lang="zh-TW" altLang="en-US" dirty="0" smtClean="0"/>
              <a:t>存放</a:t>
            </a:r>
            <a:endParaRPr lang="zh-TW" alt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4435526" y="702235"/>
            <a:ext cx="7365613" cy="5784626"/>
            <a:chOff x="4177342" y="1401482"/>
            <a:chExt cx="3837315" cy="4055035"/>
          </a:xfrm>
        </p:grpSpPr>
        <p:grpSp>
          <p:nvGrpSpPr>
            <p:cNvPr id="5" name="群組 4"/>
            <p:cNvGrpSpPr/>
            <p:nvPr/>
          </p:nvGrpSpPr>
          <p:grpSpPr>
            <a:xfrm>
              <a:off x="4177342" y="1401482"/>
              <a:ext cx="3837315" cy="4055035"/>
              <a:chOff x="4177342" y="1401482"/>
              <a:chExt cx="3837315" cy="4055035"/>
            </a:xfrm>
          </p:grpSpPr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77342" y="1401482"/>
                <a:ext cx="3837315" cy="4055035"/>
              </a:xfrm>
              <a:prstGeom prst="rect">
                <a:avLst/>
              </a:prstGeom>
            </p:spPr>
          </p:pic>
          <p:sp>
            <p:nvSpPr>
              <p:cNvPr id="4" name="矩形 3"/>
              <p:cNvSpPr/>
              <p:nvPr/>
            </p:nvSpPr>
            <p:spPr>
              <a:xfrm>
                <a:off x="4177342" y="2454442"/>
                <a:ext cx="787690" cy="27260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zh-TW" sz="3200" dirty="0" smtClean="0">
                    <a:solidFill>
                      <a:srgbClr val="FF0000"/>
                    </a:solidFill>
                  </a:rPr>
                  <a:t>7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7226968" y="2967789"/>
              <a:ext cx="787689" cy="32886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2800" dirty="0" smtClean="0">
                  <a:solidFill>
                    <a:srgbClr val="FF0000"/>
                  </a:solidFill>
                </a:rPr>
                <a:t>8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8507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40167" y="386640"/>
            <a:ext cx="2894704" cy="2399591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7.</a:t>
            </a:r>
            <a:r>
              <a:rPr lang="zh-TW" altLang="en-US" dirty="0" smtClean="0"/>
              <a:t>選</a:t>
            </a:r>
            <a:r>
              <a:rPr lang="en-US" altLang="zh-TW" dirty="0" smtClean="0"/>
              <a:t>[</a:t>
            </a:r>
            <a:r>
              <a:rPr lang="zh-TW" altLang="en-US" dirty="0" smtClean="0"/>
              <a:t>建立新資料夾</a:t>
            </a:r>
            <a:r>
              <a:rPr lang="en-US" altLang="zh-TW" dirty="0" smtClean="0"/>
              <a:t>]</a:t>
            </a:r>
            <a:r>
              <a:rPr lang="en-US" altLang="zh-TW" dirty="0" smtClean="0">
                <a:solidFill>
                  <a:srgbClr val="FF0000"/>
                </a:solidFill>
              </a:rPr>
              <a:t>9</a:t>
            </a:r>
            <a:endParaRPr lang="zh-TW" altLang="en-US" dirty="0">
              <a:solidFill>
                <a:srgbClr val="FF0000"/>
              </a:solidFill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4011255" y="545055"/>
            <a:ext cx="7725338" cy="5785819"/>
            <a:chOff x="3548676" y="1072181"/>
            <a:chExt cx="5094648" cy="4713638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48676" y="1072181"/>
              <a:ext cx="5094648" cy="4713638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4459705" y="4443663"/>
              <a:ext cx="1323474" cy="368969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3200" dirty="0" smtClean="0">
                  <a:solidFill>
                    <a:srgbClr val="FF0000"/>
                  </a:solidFill>
                </a:rPr>
                <a:t>9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BE459-F7D8-4E7C-8DD0-D493B899D94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6420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1215</TotalTime>
  <Words>1257</Words>
  <Application>Microsoft Office PowerPoint</Application>
  <PresentationFormat>寬螢幕</PresentationFormat>
  <Paragraphs>227</Paragraphs>
  <Slides>67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67</vt:i4>
      </vt:variant>
    </vt:vector>
  </HeadingPairs>
  <TitlesOfParts>
    <vt:vector size="72" baseType="lpstr">
      <vt:lpstr>新細明體</vt:lpstr>
      <vt:lpstr>Arial</vt:lpstr>
      <vt:lpstr>Calibri</vt:lpstr>
      <vt:lpstr>Calibri Light</vt:lpstr>
      <vt:lpstr>Office 佈景主題</vt:lpstr>
      <vt:lpstr>VMware Workstation 16 Player 安裝Ubuntu Desktop 20.04 LTS </vt:lpstr>
      <vt:lpstr>先建立虛擬機 </vt:lpstr>
      <vt:lpstr>1.執行[VMware Workstation 16 Player ]1，選[create a new Virtyal Machine]2</vt:lpstr>
      <vt:lpstr>2.選[I will install the operating system later]3</vt:lpstr>
      <vt:lpstr>3.選[Next]4</vt:lpstr>
      <vt:lpstr>4.選[Linux]5，選[Next]6</vt:lpstr>
      <vt:lpstr>5.可選[Browse]自訂虛擬機要存在哪個資料夾(本例存到D槽；資料夾為D:\Program Files (x86)\ud2004)；虛擬機命名為何?(本例為ud2004)若不設定；直接選[Next]跳到下一步</vt:lpstr>
      <vt:lpstr>6.為虛擬機命名(本例為ud2004)7，選[Browse]8 (本例在 D:\Program Files (x86)資料夾；產生一資料夾(本例為ud2004) 存放</vt:lpstr>
      <vt:lpstr>7.選[建立新資料夾]9</vt:lpstr>
      <vt:lpstr>8.出現反白[新資料夾]</vt:lpstr>
      <vt:lpstr>9.輸入[新資料夾]名稱(本例ud2004)10； 選[確定]11 </vt:lpstr>
      <vt:lpstr>10.返回上一頁面，選[Next]12</vt:lpstr>
      <vt:lpstr>11.出現[Specify Disk Capacity]視窗，讓您設定磁碟大小(大小是由你要處理什麼資料來決定，不是根據實體硬碟來決定)</vt:lpstr>
      <vt:lpstr>12.設定磁碟大小(本例設60GB)13，選[Store virtual disk as a single file]14</vt:lpstr>
      <vt:lpstr>13.選[Next]15</vt:lpstr>
      <vt:lpstr>14.顯示虛擬機設定狀況，選[Finish]16</vt:lpstr>
      <vt:lpstr>再調整虛擬機並告知安裝檔(ISO)</vt:lpstr>
      <vt:lpstr>1.產生虛擬機(本例ud2004)，目前在ud2004虛擬機；選[Edit virtual machine setting]1</vt:lpstr>
      <vt:lpstr>2.本例記憶體目前為4G，選[藍色調棒]2上移到8G</vt:lpstr>
      <vt:lpstr>3.選[Processors]3</vt:lpstr>
      <vt:lpstr>4.目前為2；選[Number of processor cores]右方文字方塊4</vt:lpstr>
      <vt:lpstr>5.出現反白；輸入數字(本例4核)5</vt:lpstr>
      <vt:lpstr>6.選[CD/DVD(SATA)]6 </vt:lpstr>
      <vt:lpstr>7. 選[Use ISO image files:]7</vt:lpstr>
      <vt:lpstr>8.選[Browse]8</vt:lpstr>
      <vt:lpstr>9.挑選所下載的ISO檔(本例ubuntu-20.04.1-desktop-amd64.iso)9 ，選[開啟]10</vt:lpstr>
      <vt:lpstr>10.選[Network Adapter]11</vt:lpstr>
      <vt:lpstr>11. 選[Host-only:A private network share with the host]12</vt:lpstr>
      <vt:lpstr>12.選[ok]13， 設定完成；返回  </vt:lpstr>
      <vt:lpstr>開啟虛擬機並安裝 </vt:lpstr>
      <vt:lpstr>1.選[ ▶]1Play viturl machine</vt:lpstr>
      <vt:lpstr>2.告知Ctrl+G 可到虛擬機(Ctrl+alt切換到Windows)</vt:lpstr>
      <vt:lpstr>3.啟動Ubuntu desktop</vt:lpstr>
      <vt:lpstr>4.啟動中</vt:lpstr>
      <vt:lpstr>5.出現安裝畫面</vt:lpstr>
      <vt:lpstr>6.選[English]2；選[install Ubuntu]3</vt:lpstr>
      <vt:lpstr>7.選[English(US)]4；選[English(US)]5 ；選[continue]6 </vt:lpstr>
      <vt:lpstr>8.開始安裝</vt:lpstr>
      <vt:lpstr>9. 出現[Updates and other software]視窗，選[Normal installation]7, 選[Install third-party software for graphics and WiFi hardware and additional media formats]8</vt:lpstr>
      <vt:lpstr>10.選[continue]9 </vt:lpstr>
      <vt:lpstr>11.選[[Erase disk and install Ubuntu](出現V)10，選[continue]11</vt:lpstr>
      <vt:lpstr>12.選[continue]12 </vt:lpstr>
      <vt:lpstr>13.詢問所在地區[Where are you]，選文字方塊13</vt:lpstr>
      <vt:lpstr>14.輸入Taiwan14出現Taiwan Time(Taiwan)</vt:lpstr>
      <vt:lpstr>15. 選[Taiwan Time(Taiwan)]15</vt:lpstr>
      <vt:lpstr>16.選[continue]16</vt:lpstr>
      <vt:lpstr>17.出現詢問帳號、密碼與電腦名稱視窗(Who are you)</vt:lpstr>
      <vt:lpstr>18.輸入[your name] (本例bigred)17，輸入電腦名稱[your computer‘s name](本例ud2004)18， 輸入[Pick a username] (本例bigred)19 </vt:lpstr>
      <vt:lpstr>20. 輸入密碼[Choose a password] (本例bigred)20、密碼再輸入1次確認[Confirm your password]  (本例bigred)21，選[Require my password to login](出現[V])22，選[continue]23 </vt:lpstr>
      <vt:lpstr>21.告知Ubuntu Desktop新功能，選[&gt;]24</vt:lpstr>
      <vt:lpstr>22.選[&gt;]25</vt:lpstr>
      <vt:lpstr>23.選[&gt;]26</vt:lpstr>
      <vt:lpstr>24.選[&gt;]27</vt:lpstr>
      <vt:lpstr>25.選[&gt;]28</vt:lpstr>
      <vt:lpstr>26.選[&gt;]29</vt:lpstr>
      <vt:lpstr>27.選[Restart Now]30</vt:lpstr>
      <vt:lpstr>28.按[Enter]鍵31</vt:lpstr>
      <vt:lpstr>29.啟動後，出現帳號(本例bigred)，按[Enter]32</vt:lpstr>
      <vt:lpstr>30.出現密碼文字方塊，輸入密碼(本例bigred)33 </vt:lpstr>
      <vt:lpstr>31. 按[Enter] 34</vt:lpstr>
      <vt:lpstr>32.進入Ubuntu Desktop，選[Next]35</vt:lpstr>
      <vt:lpstr>33.選[Next]36</vt:lpstr>
      <vt:lpstr>離開Ubuntu Desktop</vt:lpstr>
      <vt:lpstr>1.選[電源]圖示1</vt:lpstr>
      <vt:lpstr>2.選[Power off/log out]2</vt:lpstr>
      <vt:lpstr>3.選[Power Off]3</vt:lpstr>
      <vt:lpstr>4.選[Power Off]4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VMware Workstation 16 Player 安裝Ubuntu server 20.04 LTS</dc:title>
  <dc:creator>yangcc</dc:creator>
  <cp:lastModifiedBy>yangcc</cp:lastModifiedBy>
  <cp:revision>190</cp:revision>
  <dcterms:created xsi:type="dcterms:W3CDTF">2020-10-02T21:07:56Z</dcterms:created>
  <dcterms:modified xsi:type="dcterms:W3CDTF">2020-10-11T10:01:41Z</dcterms:modified>
</cp:coreProperties>
</file>